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0" r:id="rId10"/>
    <p:sldId id="264" r:id="rId11"/>
    <p:sldId id="281" r:id="rId12"/>
    <p:sldId id="282" r:id="rId13"/>
    <p:sldId id="283" r:id="rId14"/>
    <p:sldId id="266" r:id="rId15"/>
    <p:sldId id="265" r:id="rId16"/>
    <p:sldId id="270" r:id="rId17"/>
    <p:sldId id="290" r:id="rId18"/>
    <p:sldId id="291" r:id="rId19"/>
    <p:sldId id="292" r:id="rId20"/>
    <p:sldId id="293" r:id="rId21"/>
    <p:sldId id="294" r:id="rId22"/>
    <p:sldId id="286" r:id="rId23"/>
    <p:sldId id="285" r:id="rId24"/>
    <p:sldId id="287" r:id="rId25"/>
    <p:sldId id="288" r:id="rId26"/>
    <p:sldId id="269" r:id="rId27"/>
    <p:sldId id="289" r:id="rId28"/>
    <p:sldId id="295" r:id="rId29"/>
    <p:sldId id="272" r:id="rId30"/>
    <p:sldId id="267" r:id="rId31"/>
    <p:sldId id="284" r:id="rId32"/>
    <p:sldId id="268" r:id="rId33"/>
    <p:sldId id="273" r:id="rId34"/>
    <p:sldId id="274" r:id="rId35"/>
    <p:sldId id="275" r:id="rId36"/>
    <p:sldId id="277" r:id="rId37"/>
    <p:sldId id="297" r:id="rId38"/>
    <p:sldId id="29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E9C97D"/>
    <a:srgbClr val="FEFEFE"/>
    <a:srgbClr val="A89084"/>
    <a:srgbClr val="6B6B6B"/>
    <a:srgbClr val="C1B0A8"/>
    <a:srgbClr val="DEC9C0"/>
    <a:srgbClr val="DDC9C0"/>
    <a:srgbClr val="DBC7BE"/>
    <a:srgbClr val="E3C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1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0T23:53:52.974"/>
    </inkml:context>
    <inkml:brush xml:id="br0">
      <inkml:brushProperty name="width" value="0.05" units="cm"/>
      <inkml:brushProperty name="height" value="0.05" units="cm"/>
      <inkml:brushProperty name="color" value="#004F8B"/>
    </inkml:brush>
  </inkml:definitions>
  <inkml:trace contextRef="#ctx0" brushRef="#br0">1 0 24575,'0'37'0,"-1"-7"0,1 1 0,2-1 0,10 53 0,-8-49 0,-2-19 0,-2-14 0,0-1 0,0 0 0,0 1 0,1-1 0,-1 0 0,0 1 0,0-1 0,1 0 0,-1 1 0,0-1 0,1 0 0,-1 1 0,0-1 0,1 0 0,-1 0 0,0 1 0,1-1 0,-1 0 0,1 0 0,-1 0 0,0 0 0,1 0 0,-1 1 0,1-1 0,-1 0 0,0 0 0,1 0 0,-1 0 0,1 0 0,-1 0 0,1 0 0,-1-1 0,0 1 0,1 0 0,18-4 0,-17 4 0,20-7 0,-2-1 0,1 0 0,32-19 0,-7 2 0,39-13-1365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0T23:53:54.517"/>
    </inkml:context>
    <inkml:brush xml:id="br0">
      <inkml:brushProperty name="width" value="0.05" units="cm"/>
      <inkml:brushProperty name="height" value="0.05" units="cm"/>
      <inkml:brushProperty name="color" value="#004F8B"/>
    </inkml:brush>
  </inkml:definitions>
  <inkml:trace contextRef="#ctx0" brushRef="#br0">0 758 24575,'15'-17'0,"-1"-1"0,-1 0 0,19-33 0,-7 9 0,22-28 0,64-74 0,-75 104 0,1 1 0,84-66 0,126-51-146,-175 114-1073,-45 26-5607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0T23:55:47.832"/>
    </inkml:context>
    <inkml:brush xml:id="br0">
      <inkml:brushProperty name="width" value="0.05" units="cm"/>
      <inkml:brushProperty name="height" value="0.05" units="cm"/>
      <inkml:brushProperty name="color" value="#004F8B"/>
    </inkml:brush>
  </inkml:definitions>
  <inkml:trace contextRef="#ctx0" brushRef="#br0">300 0 24575,'0'37'0,"1"-7"0,-2 1 0,0-1 0,-11 53 0,8-49 0,2-19 0,2-14 0,0-1 0,0 0 0,-1 1 0,1-1 0,0 0 0,0 1 0,-1-1 0,1 0 0,0 1 0,0-1 0,-1 0 0,1 1 0,0-1 0,-1 0 0,1 0 0,-1 1 0,1-1 0,0 0 0,-1 0 0,1 0 0,-1 0 0,1 0 0,0 1 0,-1-1 0,1 0 0,-1 0 0,1 0 0,0 0 0,-1 0 0,1 0 0,-1 0 0,1-1 0,-1 1 0,1 0 0,-19-4 0,16 4 0,-18-7 0,1-1 0,-1 0 0,-32-19 0,6 2 0,-37-13-1365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0T23:55:47.833"/>
    </inkml:context>
    <inkml:brush xml:id="br0">
      <inkml:brushProperty name="width" value="0.05" units="cm"/>
      <inkml:brushProperty name="height" value="0.05" units="cm"/>
      <inkml:brushProperty name="color" value="#004F8B"/>
    </inkml:brush>
  </inkml:definitions>
  <inkml:trace contextRef="#ctx0" brushRef="#br0">798 758 24575,'-15'-17'0,"1"-1"0,0 0 0,-17-33 0,5 9 0,-21-28 0,-64-74 0,76 104 0,-2 1 0,-84-66 0,-126-51-146,174 114-1073,47 26-5607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C5B2-6908-7B24-6D4B-A05DEFF187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230F1-42C2-D2CC-0E67-0A3C8F1DDF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76BAB1-4DE2-6378-ADB8-7BC308AFC229}"/>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5" name="Footer Placeholder 4">
            <a:extLst>
              <a:ext uri="{FF2B5EF4-FFF2-40B4-BE49-F238E27FC236}">
                <a16:creationId xmlns:a16="http://schemas.microsoft.com/office/drawing/2014/main" id="{366FAA3A-D9C6-D1C7-1BBD-7CD8A2CA8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1954A-72CA-8D30-6F2D-B21EED36E736}"/>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294626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2BCF-9272-FC0F-44F0-6E11EB25A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ADBC82-8568-902F-086E-BE1EC4F36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4D6D2-39C3-1276-7CAF-2907E3C7FDF8}"/>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5" name="Footer Placeholder 4">
            <a:extLst>
              <a:ext uri="{FF2B5EF4-FFF2-40B4-BE49-F238E27FC236}">
                <a16:creationId xmlns:a16="http://schemas.microsoft.com/office/drawing/2014/main" id="{E357984A-3F3B-E801-3B34-61866695E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22D7A-7C10-DDD9-FE84-A8E15729B5A8}"/>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71194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46D9D2-BD60-A8FB-EE1F-8F495A8B25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3E5B0F-2594-2714-4119-223FE9DF3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B9AA3-7824-01E4-938A-5C256C1F6B35}"/>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5" name="Footer Placeholder 4">
            <a:extLst>
              <a:ext uri="{FF2B5EF4-FFF2-40B4-BE49-F238E27FC236}">
                <a16:creationId xmlns:a16="http://schemas.microsoft.com/office/drawing/2014/main" id="{58838C4B-10D0-CE73-DA28-BE8F3298E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BFB41-DFE2-90EE-BB35-ABFA72A48AE8}"/>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190306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203C-4143-0C4A-8BAB-4786722C1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36390-1A4D-913F-E6C6-40C3806DE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9ECFD-806E-2BEA-7988-E6D25D9FEA36}"/>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5" name="Footer Placeholder 4">
            <a:extLst>
              <a:ext uri="{FF2B5EF4-FFF2-40B4-BE49-F238E27FC236}">
                <a16:creationId xmlns:a16="http://schemas.microsoft.com/office/drawing/2014/main" id="{F49E19AF-E525-638C-39CB-82E0888E8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72FF7-017B-5409-5343-CC826628767E}"/>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204717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7478-7833-D80B-0116-DEAD6CA9C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2D43CF-1136-5F13-FE85-95E4911D1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F15049-08B4-2CE8-5755-2951DD08E566}"/>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5" name="Footer Placeholder 4">
            <a:extLst>
              <a:ext uri="{FF2B5EF4-FFF2-40B4-BE49-F238E27FC236}">
                <a16:creationId xmlns:a16="http://schemas.microsoft.com/office/drawing/2014/main" id="{4F2A6E3B-8D1C-3E50-99BF-8577794DE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2B615-2BF4-C32C-1338-B588FA4FDBF1}"/>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126771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64DC-A5CB-A12A-0CA7-75D7DE050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B50CB-3450-D5E2-E33F-C6DE86127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59984-6A52-A0BD-D466-2556FAE59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CEFC68-7D95-D8B5-F45C-58C90ED2A2F4}"/>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6" name="Footer Placeholder 5">
            <a:extLst>
              <a:ext uri="{FF2B5EF4-FFF2-40B4-BE49-F238E27FC236}">
                <a16:creationId xmlns:a16="http://schemas.microsoft.com/office/drawing/2014/main" id="{EF13B7AD-8DFF-16D7-6623-0D0C60A06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FC493-C5CA-02BA-B75E-E6BA7376C858}"/>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87318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2D19-FB7B-244D-7E0A-6B8A0BE7D0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AA70A-E7D6-C795-D602-2D83F466B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90F24-56FB-F12F-6F84-238E5018B7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6A196A-F4DB-7BD8-2335-7B34EC31C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DE931C-29E0-4600-0455-310DE60AFF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3300B-B4A5-CB61-71E5-ABF5F6916628}"/>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8" name="Footer Placeholder 7">
            <a:extLst>
              <a:ext uri="{FF2B5EF4-FFF2-40B4-BE49-F238E27FC236}">
                <a16:creationId xmlns:a16="http://schemas.microsoft.com/office/drawing/2014/main" id="{F65AB746-4CE2-D774-6D1E-74554BBA26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2CFDF0-013C-BE29-47A0-5B0BF12D6DDB}"/>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219909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315B-38B7-34DA-4817-41011D472B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DC389F-DDCF-20DF-CE58-6D0F9722E210}"/>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4" name="Footer Placeholder 3">
            <a:extLst>
              <a:ext uri="{FF2B5EF4-FFF2-40B4-BE49-F238E27FC236}">
                <a16:creationId xmlns:a16="http://schemas.microsoft.com/office/drawing/2014/main" id="{CE598559-2736-BBAF-BDFF-5E428B4CF6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3FB45A-B20A-A2CC-5448-357303EC7DFA}"/>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120903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DBE68-8BCE-139C-E55E-DB08E50D66D3}"/>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3" name="Footer Placeholder 2">
            <a:extLst>
              <a:ext uri="{FF2B5EF4-FFF2-40B4-BE49-F238E27FC236}">
                <a16:creationId xmlns:a16="http://schemas.microsoft.com/office/drawing/2014/main" id="{829F1EC4-7C7E-070B-8060-814A93677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71AA1-D069-C652-2A4A-D321ADD2B101}"/>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244419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4A78-0D19-DF68-AADF-0AA7F9A9D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81B108-3ED1-DF8E-3790-4F54561CDB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8548D-F491-25AD-C3D7-A19C511FB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4DA7F-0516-819F-97CF-89F3178772B4}"/>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6" name="Footer Placeholder 5">
            <a:extLst>
              <a:ext uri="{FF2B5EF4-FFF2-40B4-BE49-F238E27FC236}">
                <a16:creationId xmlns:a16="http://schemas.microsoft.com/office/drawing/2014/main" id="{849BE743-63D8-F5E3-F0EB-C6E9CF505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D19FB-079D-4032-3907-C8F3AC93569A}"/>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340742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D6A2C-E705-27A0-8283-CF67A6033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F34A0-F682-851D-B1DE-248B04710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647DF-D4B2-1588-44FE-498995714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72236-939E-0662-7CF3-01D8F3BDDA2D}"/>
              </a:ext>
            </a:extLst>
          </p:cNvPr>
          <p:cNvSpPr>
            <a:spLocks noGrp="1"/>
          </p:cNvSpPr>
          <p:nvPr>
            <p:ph type="dt" sz="half" idx="10"/>
          </p:nvPr>
        </p:nvSpPr>
        <p:spPr/>
        <p:txBody>
          <a:bodyPr/>
          <a:lstStyle/>
          <a:p>
            <a:fld id="{1DA49B82-31F5-4324-AB1B-77F2670C3228}" type="datetimeFigureOut">
              <a:rPr lang="en-US" smtClean="0"/>
              <a:t>5/21/2023</a:t>
            </a:fld>
            <a:endParaRPr lang="en-US"/>
          </a:p>
        </p:txBody>
      </p:sp>
      <p:sp>
        <p:nvSpPr>
          <p:cNvPr id="6" name="Footer Placeholder 5">
            <a:extLst>
              <a:ext uri="{FF2B5EF4-FFF2-40B4-BE49-F238E27FC236}">
                <a16:creationId xmlns:a16="http://schemas.microsoft.com/office/drawing/2014/main" id="{35D7F25E-2236-7871-6D6C-A9D9B3964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7E9B3-7BE4-A5C6-1055-5C5037BF1842}"/>
              </a:ext>
            </a:extLst>
          </p:cNvPr>
          <p:cNvSpPr>
            <a:spLocks noGrp="1"/>
          </p:cNvSpPr>
          <p:nvPr>
            <p:ph type="sldNum" sz="quarter" idx="12"/>
          </p:nvPr>
        </p:nvSpPr>
        <p:spPr/>
        <p:txBody>
          <a:bodyPr/>
          <a:lstStyle/>
          <a:p>
            <a:fld id="{A67AC84C-27DD-47B8-99C1-95B5120EAAB9}" type="slidenum">
              <a:rPr lang="en-US" smtClean="0"/>
              <a:t>‹#›</a:t>
            </a:fld>
            <a:endParaRPr lang="en-US"/>
          </a:p>
        </p:txBody>
      </p:sp>
    </p:spTree>
    <p:extLst>
      <p:ext uri="{BB962C8B-B14F-4D97-AF65-F5344CB8AC3E}">
        <p14:creationId xmlns:p14="http://schemas.microsoft.com/office/powerpoint/2010/main" val="17637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42E74-5DBC-5AF0-FEF9-C22431C3D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C484F-F530-3B63-2DC3-266E1CDB7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D1691-C264-099F-9E35-891C07BAA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49B82-31F5-4324-AB1B-77F2670C3228}" type="datetimeFigureOut">
              <a:rPr lang="en-US" smtClean="0"/>
              <a:t>5/21/2023</a:t>
            </a:fld>
            <a:endParaRPr lang="en-US"/>
          </a:p>
        </p:txBody>
      </p:sp>
      <p:sp>
        <p:nvSpPr>
          <p:cNvPr id="5" name="Footer Placeholder 4">
            <a:extLst>
              <a:ext uri="{FF2B5EF4-FFF2-40B4-BE49-F238E27FC236}">
                <a16:creationId xmlns:a16="http://schemas.microsoft.com/office/drawing/2014/main" id="{97EB33E9-9646-DAAA-DBB9-9122FC5FC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CF89D3-6B09-2CF1-6990-AFCFE8C46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C84C-27DD-47B8-99C1-95B5120EAAB9}" type="slidenum">
              <a:rPr lang="en-US" smtClean="0"/>
              <a:t>‹#›</a:t>
            </a:fld>
            <a:endParaRPr lang="en-US"/>
          </a:p>
        </p:txBody>
      </p:sp>
    </p:spTree>
    <p:extLst>
      <p:ext uri="{BB962C8B-B14F-4D97-AF65-F5344CB8AC3E}">
        <p14:creationId xmlns:p14="http://schemas.microsoft.com/office/powerpoint/2010/main" val="914653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customXml" Target="../ink/ink2.xml"/><Relationship Id="rId10" Type="http://schemas.openxmlformats.org/officeDocument/2006/relationships/image" Target="../media/image13.png"/><Relationship Id="rId4" Type="http://schemas.openxmlformats.org/officeDocument/2006/relationships/image" Target="../media/image100.png"/><Relationship Id="rId9" Type="http://schemas.openxmlformats.org/officeDocument/2006/relationships/customXml" Target="../ink/ink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3FC888-D2CE-E0FF-751C-05D0E8559A56}"/>
              </a:ext>
            </a:extLst>
          </p:cNvPr>
          <p:cNvPicPr>
            <a:picLocks noChangeAspect="1"/>
          </p:cNvPicPr>
          <p:nvPr/>
        </p:nvPicPr>
        <p:blipFill rotWithShape="1">
          <a:blip r:embed="rId2"/>
          <a:srcRect l="40199" t="37761" r="20218" b="6820"/>
          <a:stretch/>
        </p:blipFill>
        <p:spPr>
          <a:xfrm>
            <a:off x="4367719" y="710119"/>
            <a:ext cx="7688094" cy="5745473"/>
          </a:xfrm>
          <a:prstGeom prst="rect">
            <a:avLst/>
          </a:prstGeom>
        </p:spPr>
      </p:pic>
      <p:pic>
        <p:nvPicPr>
          <p:cNvPr id="6" name="Picture 5">
            <a:extLst>
              <a:ext uri="{FF2B5EF4-FFF2-40B4-BE49-F238E27FC236}">
                <a16:creationId xmlns:a16="http://schemas.microsoft.com/office/drawing/2014/main" id="{1AAA6577-34D1-BF8A-DCE5-FB2D967F502B}"/>
              </a:ext>
            </a:extLst>
          </p:cNvPr>
          <p:cNvPicPr>
            <a:picLocks noChangeAspect="1"/>
          </p:cNvPicPr>
          <p:nvPr/>
        </p:nvPicPr>
        <p:blipFill rotWithShape="1">
          <a:blip r:embed="rId2"/>
          <a:srcRect l="18265" t="43157" r="63526" b="12611"/>
          <a:stretch/>
        </p:blipFill>
        <p:spPr>
          <a:xfrm>
            <a:off x="330740" y="845069"/>
            <a:ext cx="3939703" cy="5108259"/>
          </a:xfrm>
          <a:prstGeom prst="rect">
            <a:avLst/>
          </a:prstGeom>
        </p:spPr>
      </p:pic>
      <p:pic>
        <p:nvPicPr>
          <p:cNvPr id="9" name="Picture 8">
            <a:extLst>
              <a:ext uri="{FF2B5EF4-FFF2-40B4-BE49-F238E27FC236}">
                <a16:creationId xmlns:a16="http://schemas.microsoft.com/office/drawing/2014/main" id="{96936877-C50C-6392-B440-E5D9CF7488C8}"/>
              </a:ext>
            </a:extLst>
          </p:cNvPr>
          <p:cNvPicPr>
            <a:picLocks noChangeAspect="1"/>
          </p:cNvPicPr>
          <p:nvPr/>
        </p:nvPicPr>
        <p:blipFill rotWithShape="1">
          <a:blip r:embed="rId3"/>
          <a:srcRect l="56009" t="60673" r="29816" b="33211"/>
          <a:stretch/>
        </p:blipFill>
        <p:spPr>
          <a:xfrm>
            <a:off x="5826322" y="4110603"/>
            <a:ext cx="2235498" cy="704677"/>
          </a:xfrm>
          <a:prstGeom prst="rect">
            <a:avLst/>
          </a:prstGeom>
        </p:spPr>
      </p:pic>
      <p:sp>
        <p:nvSpPr>
          <p:cNvPr id="10" name="Rectangle 9">
            <a:extLst>
              <a:ext uri="{FF2B5EF4-FFF2-40B4-BE49-F238E27FC236}">
                <a16:creationId xmlns:a16="http://schemas.microsoft.com/office/drawing/2014/main" id="{017DCBF4-4511-C13F-2EDE-2DCAE40D635B}"/>
              </a:ext>
            </a:extLst>
          </p:cNvPr>
          <p:cNvSpPr/>
          <p:nvPr/>
        </p:nvSpPr>
        <p:spPr>
          <a:xfrm>
            <a:off x="5746459" y="2189527"/>
            <a:ext cx="6065240" cy="75500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C815040-A43F-912C-8F0F-EF8616D69981}"/>
              </a:ext>
            </a:extLst>
          </p:cNvPr>
          <p:cNvPicPr>
            <a:picLocks noChangeAspect="1"/>
          </p:cNvPicPr>
          <p:nvPr/>
        </p:nvPicPr>
        <p:blipFill rotWithShape="1">
          <a:blip r:embed="rId4"/>
          <a:srcRect l="71904" t="42002" r="6216" b="51911"/>
          <a:stretch/>
        </p:blipFill>
        <p:spPr>
          <a:xfrm>
            <a:off x="7692705" y="2063693"/>
            <a:ext cx="4152550" cy="889232"/>
          </a:xfrm>
          <a:prstGeom prst="rect">
            <a:avLst/>
          </a:prstGeom>
        </p:spPr>
      </p:pic>
      <p:pic>
        <p:nvPicPr>
          <p:cNvPr id="12" name="Picture 11">
            <a:extLst>
              <a:ext uri="{FF2B5EF4-FFF2-40B4-BE49-F238E27FC236}">
                <a16:creationId xmlns:a16="http://schemas.microsoft.com/office/drawing/2014/main" id="{707106A5-C53A-85DA-15C6-C709D146E067}"/>
              </a:ext>
            </a:extLst>
          </p:cNvPr>
          <p:cNvPicPr>
            <a:picLocks noChangeAspect="1"/>
          </p:cNvPicPr>
          <p:nvPr/>
        </p:nvPicPr>
        <p:blipFill rotWithShape="1">
          <a:blip r:embed="rId4"/>
          <a:srcRect l="55459" t="40189" r="29335" b="51263"/>
          <a:stretch/>
        </p:blipFill>
        <p:spPr>
          <a:xfrm>
            <a:off x="5704514" y="2130803"/>
            <a:ext cx="1853968" cy="746621"/>
          </a:xfrm>
          <a:prstGeom prst="rect">
            <a:avLst/>
          </a:prstGeom>
        </p:spPr>
      </p:pic>
    </p:spTree>
    <p:extLst>
      <p:ext uri="{BB962C8B-B14F-4D97-AF65-F5344CB8AC3E}">
        <p14:creationId xmlns:p14="http://schemas.microsoft.com/office/powerpoint/2010/main" val="18831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0AFCC-EB58-A9B3-01C1-CEE0CFF6F38C}"/>
              </a:ext>
            </a:extLst>
          </p:cNvPr>
          <p:cNvSpPr txBox="1"/>
          <p:nvPr/>
        </p:nvSpPr>
        <p:spPr>
          <a:xfrm>
            <a:off x="1610688" y="3207298"/>
            <a:ext cx="7206142" cy="584775"/>
          </a:xfrm>
          <a:prstGeom prst="rect">
            <a:avLst/>
          </a:prstGeom>
          <a:noFill/>
        </p:spPr>
        <p:txBody>
          <a:bodyPr wrap="square">
            <a:spAutoFit/>
          </a:bodyPr>
          <a:lstStyle/>
          <a:p>
            <a:r>
              <a:rPr lang="en-US" sz="3200" dirty="0">
                <a:solidFill>
                  <a:schemeClr val="bg1"/>
                </a:solidFill>
                <a:latin typeface="Century Gothic" panose="020B0502020202020204" pitchFamily="34" charset="0"/>
              </a:rPr>
              <a:t>So, the first question to answer is…..</a:t>
            </a:r>
          </a:p>
        </p:txBody>
      </p:sp>
      <p:sp>
        <p:nvSpPr>
          <p:cNvPr id="5" name="TextBox 4">
            <a:extLst>
              <a:ext uri="{FF2B5EF4-FFF2-40B4-BE49-F238E27FC236}">
                <a16:creationId xmlns:a16="http://schemas.microsoft.com/office/drawing/2014/main" id="{400325E0-8907-2132-6CFA-C13729337DBD}"/>
              </a:ext>
            </a:extLst>
          </p:cNvPr>
          <p:cNvSpPr txBox="1"/>
          <p:nvPr/>
        </p:nvSpPr>
        <p:spPr>
          <a:xfrm>
            <a:off x="8843395" y="2803322"/>
            <a:ext cx="1550563" cy="1107996"/>
          </a:xfrm>
          <a:prstGeom prst="rect">
            <a:avLst/>
          </a:prstGeom>
          <a:noFill/>
        </p:spPr>
        <p:txBody>
          <a:bodyPr wrap="square">
            <a:spAutoFit/>
          </a:bodyPr>
          <a:lstStyle/>
          <a:p>
            <a:pPr algn="ctr"/>
            <a:r>
              <a:rPr lang="en-US" sz="6600" b="1" dirty="0">
                <a:solidFill>
                  <a:srgbClr val="FFFF00"/>
                </a:solidFill>
                <a:latin typeface="Century Gothic" panose="020B0502020202020204" pitchFamily="34" charset="0"/>
              </a:rPr>
              <a:t>NO</a:t>
            </a:r>
          </a:p>
        </p:txBody>
      </p:sp>
    </p:spTree>
    <p:extLst>
      <p:ext uri="{BB962C8B-B14F-4D97-AF65-F5344CB8AC3E}">
        <p14:creationId xmlns:p14="http://schemas.microsoft.com/office/powerpoint/2010/main" val="12297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0AFCC-EB58-A9B3-01C1-CEE0CFF6F38C}"/>
              </a:ext>
            </a:extLst>
          </p:cNvPr>
          <p:cNvSpPr txBox="1"/>
          <p:nvPr/>
        </p:nvSpPr>
        <p:spPr>
          <a:xfrm>
            <a:off x="1365728" y="1192542"/>
            <a:ext cx="9591040" cy="2246769"/>
          </a:xfrm>
          <a:prstGeom prst="rect">
            <a:avLst/>
          </a:prstGeom>
          <a:noFill/>
        </p:spPr>
        <p:txBody>
          <a:bodyPr wrap="square">
            <a:spAutoFit/>
          </a:bodyPr>
          <a:lstStyle/>
          <a:p>
            <a:r>
              <a:rPr lang="en-US"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Until David old age, </a:t>
            </a:r>
            <a:r>
              <a:rPr lang="en-US" sz="28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Yisraelites</a:t>
            </a:r>
            <a:r>
              <a:rPr lang="en-US"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did somehow bult a security wall surrounding the city. Because in the book of Psalm 51:18-20, it said that David pray about the security wall around the city. They must of have had build the security wall before building the temple. </a:t>
            </a:r>
          </a:p>
        </p:txBody>
      </p:sp>
      <p:sp>
        <p:nvSpPr>
          <p:cNvPr id="3" name="TextBox 2">
            <a:extLst>
              <a:ext uri="{FF2B5EF4-FFF2-40B4-BE49-F238E27FC236}">
                <a16:creationId xmlns:a16="http://schemas.microsoft.com/office/drawing/2014/main" id="{C681C66C-E9C1-D901-8545-F1588E18EF19}"/>
              </a:ext>
            </a:extLst>
          </p:cNvPr>
          <p:cNvSpPr txBox="1"/>
          <p:nvPr/>
        </p:nvSpPr>
        <p:spPr>
          <a:xfrm>
            <a:off x="1372346" y="3976903"/>
            <a:ext cx="9743440" cy="1569660"/>
          </a:xfrm>
          <a:prstGeom prst="rect">
            <a:avLst/>
          </a:prstGeom>
          <a:noFill/>
        </p:spPr>
        <p:txBody>
          <a:bodyPr wrap="square">
            <a:spAutoFit/>
          </a:bodyPr>
          <a:lstStyle/>
          <a:p>
            <a:r>
              <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FYI: T</a:t>
            </a:r>
            <a:r>
              <a:rPr lang="en-US" sz="3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he previous answer is </a:t>
            </a:r>
            <a:r>
              <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still </a:t>
            </a:r>
            <a:r>
              <a:rPr lang="en-US" sz="3200" b="1"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NO</a:t>
            </a:r>
            <a:r>
              <a:rPr lang="en-US" sz="3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because           didn't instruct anyone to built the security wall before or during David’s time.</a:t>
            </a:r>
            <a:endParaRPr lang="en-US" sz="6600" dirty="0">
              <a:solidFill>
                <a:schemeClr val="bg1"/>
              </a:solidFill>
              <a:latin typeface="Century Gothic" panose="020B0502020202020204" pitchFamily="34" charset="0"/>
            </a:endParaRPr>
          </a:p>
        </p:txBody>
      </p:sp>
      <p:pic>
        <p:nvPicPr>
          <p:cNvPr id="6" name="Picture 5" descr="Text&#10;&#10;Description automatically generated">
            <a:extLst>
              <a:ext uri="{FF2B5EF4-FFF2-40B4-BE49-F238E27FC236}">
                <a16:creationId xmlns:a16="http://schemas.microsoft.com/office/drawing/2014/main" id="{DCF67EEE-58C0-18E5-0850-6DA7EDAFE396}"/>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10018738" y="4093875"/>
            <a:ext cx="1062813" cy="350519"/>
          </a:xfrm>
          <a:prstGeom prst="rect">
            <a:avLst/>
          </a:prstGeom>
        </p:spPr>
      </p:pic>
    </p:spTree>
    <p:extLst>
      <p:ext uri="{BB962C8B-B14F-4D97-AF65-F5344CB8AC3E}">
        <p14:creationId xmlns:p14="http://schemas.microsoft.com/office/powerpoint/2010/main" val="23760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3193B-3DA2-881A-6F84-04A43DEC74D3}"/>
              </a:ext>
            </a:extLst>
          </p:cNvPr>
          <p:cNvSpPr txBox="1"/>
          <p:nvPr/>
        </p:nvSpPr>
        <p:spPr>
          <a:xfrm>
            <a:off x="1151157" y="758831"/>
            <a:ext cx="9838888" cy="2246769"/>
          </a:xfrm>
          <a:prstGeom prst="rect">
            <a:avLst/>
          </a:prstGeom>
          <a:noFill/>
        </p:spPr>
        <p:txBody>
          <a:bodyPr wrap="square">
            <a:spAutoFit/>
          </a:bodyPr>
          <a:lstStyle/>
          <a:p>
            <a:r>
              <a:rPr lang="en-US" sz="2800" dirty="0">
                <a:solidFill>
                  <a:schemeClr val="bg1"/>
                </a:solidFill>
                <a:latin typeface="Century Gothic" panose="020B0502020202020204" pitchFamily="34" charset="0"/>
              </a:rPr>
              <a:t>According to 1st Chronicles chapter 9, all of the chosen gatekeepers who guard the gates were 212. They were registered in the genealogical records of their villages. David and Samuel, the seer had appointed them to their offices. </a:t>
            </a:r>
          </a:p>
        </p:txBody>
      </p:sp>
      <p:pic>
        <p:nvPicPr>
          <p:cNvPr id="3" name="Picture 2" descr="Text&#10;&#10;Description automatically generated">
            <a:extLst>
              <a:ext uri="{FF2B5EF4-FFF2-40B4-BE49-F238E27FC236}">
                <a16:creationId xmlns:a16="http://schemas.microsoft.com/office/drawing/2014/main" id="{7B1E4C1F-B9D0-8487-6939-3798B386CCA2}"/>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3987055" y="3861471"/>
            <a:ext cx="1004396" cy="331253"/>
          </a:xfrm>
          <a:prstGeom prst="rect">
            <a:avLst/>
          </a:prstGeom>
        </p:spPr>
      </p:pic>
      <p:sp>
        <p:nvSpPr>
          <p:cNvPr id="5" name="TextBox 4">
            <a:extLst>
              <a:ext uri="{FF2B5EF4-FFF2-40B4-BE49-F238E27FC236}">
                <a16:creationId xmlns:a16="http://schemas.microsoft.com/office/drawing/2014/main" id="{1B83923D-2A56-6F81-42F3-6EB182E708A9}"/>
              </a:ext>
            </a:extLst>
          </p:cNvPr>
          <p:cNvSpPr txBox="1"/>
          <p:nvPr/>
        </p:nvSpPr>
        <p:spPr>
          <a:xfrm>
            <a:off x="1143001" y="5167347"/>
            <a:ext cx="9854967" cy="954107"/>
          </a:xfrm>
          <a:prstGeom prst="rect">
            <a:avLst/>
          </a:prstGeom>
          <a:noFill/>
        </p:spPr>
        <p:txBody>
          <a:bodyPr wrap="square">
            <a:spAutoFit/>
          </a:bodyPr>
          <a:lstStyle/>
          <a:p>
            <a:r>
              <a:rPr lang="en-US" sz="2800" dirty="0">
                <a:solidFill>
                  <a:schemeClr val="bg1"/>
                </a:solidFill>
                <a:latin typeface="Century Gothic" panose="020B0502020202020204" pitchFamily="34" charset="0"/>
              </a:rPr>
              <a:t>Verse 24 said the gatekeepers were posted on four sides of walls, toward the east, west, north, and south. </a:t>
            </a:r>
          </a:p>
        </p:txBody>
      </p:sp>
      <p:sp>
        <p:nvSpPr>
          <p:cNvPr id="7" name="TextBox 6">
            <a:extLst>
              <a:ext uri="{FF2B5EF4-FFF2-40B4-BE49-F238E27FC236}">
                <a16:creationId xmlns:a16="http://schemas.microsoft.com/office/drawing/2014/main" id="{79CF3E8C-59A2-5153-AB71-AB1A485ABB5F}"/>
              </a:ext>
            </a:extLst>
          </p:cNvPr>
          <p:cNvSpPr txBox="1"/>
          <p:nvPr/>
        </p:nvSpPr>
        <p:spPr>
          <a:xfrm>
            <a:off x="1168167" y="3346936"/>
            <a:ext cx="9922079" cy="1384995"/>
          </a:xfrm>
          <a:prstGeom prst="rect">
            <a:avLst/>
          </a:prstGeom>
          <a:noFill/>
        </p:spPr>
        <p:txBody>
          <a:bodyPr wrap="square">
            <a:spAutoFit/>
          </a:bodyPr>
          <a:lstStyle/>
          <a:p>
            <a:r>
              <a:rPr lang="en-US" sz="2800" dirty="0">
                <a:solidFill>
                  <a:schemeClr val="bg1"/>
                </a:solidFill>
                <a:latin typeface="Century Gothic" panose="020B0502020202020204" pitchFamily="34" charset="0"/>
              </a:rPr>
              <a:t>Verse 23 said that they and their sons guards the gates of the House of           , that is, the tabernacle (not the building temple that time). </a:t>
            </a:r>
          </a:p>
        </p:txBody>
      </p:sp>
    </p:spTree>
    <p:extLst>
      <p:ext uri="{BB962C8B-B14F-4D97-AF65-F5344CB8AC3E}">
        <p14:creationId xmlns:p14="http://schemas.microsoft.com/office/powerpoint/2010/main" val="31562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3193B-3DA2-881A-6F84-04A43DEC74D3}"/>
              </a:ext>
            </a:extLst>
          </p:cNvPr>
          <p:cNvSpPr txBox="1"/>
          <p:nvPr/>
        </p:nvSpPr>
        <p:spPr>
          <a:xfrm>
            <a:off x="1628490" y="1324156"/>
            <a:ext cx="9629163" cy="2062103"/>
          </a:xfrm>
          <a:prstGeom prst="rect">
            <a:avLst/>
          </a:prstGeom>
          <a:noFill/>
        </p:spPr>
        <p:txBody>
          <a:bodyPr wrap="square">
            <a:spAutoFit/>
          </a:bodyPr>
          <a:lstStyle/>
          <a:p>
            <a:r>
              <a:rPr lang="en-US" sz="3200" dirty="0">
                <a:solidFill>
                  <a:schemeClr val="bg1"/>
                </a:solidFill>
                <a:latin typeface="Century Gothic" panose="020B0502020202020204" pitchFamily="34" charset="0"/>
              </a:rPr>
              <a:t>Verse 26, they have four chief gatekeepers, who were Levites tribe, and were entrusted over the chambers and over the treasuries in the </a:t>
            </a:r>
            <a:r>
              <a:rPr lang="en-US" sz="3200" b="1" u="sng" dirty="0">
                <a:solidFill>
                  <a:srgbClr val="E9C97D"/>
                </a:solidFill>
                <a:latin typeface="Century Gothic" panose="020B0502020202020204" pitchFamily="34" charset="0"/>
              </a:rPr>
              <a:t>House of           </a:t>
            </a:r>
            <a:r>
              <a:rPr lang="en-US" sz="3200" dirty="0">
                <a:solidFill>
                  <a:schemeClr val="bg1"/>
                </a:solidFill>
                <a:latin typeface="Century Gothic" panose="020B0502020202020204" pitchFamily="34" charset="0"/>
              </a:rPr>
              <a:t>. </a:t>
            </a:r>
          </a:p>
        </p:txBody>
      </p:sp>
      <p:pic>
        <p:nvPicPr>
          <p:cNvPr id="3" name="Picture 2" descr="Text&#10;&#10;Description automatically generated">
            <a:extLst>
              <a:ext uri="{FF2B5EF4-FFF2-40B4-BE49-F238E27FC236}">
                <a16:creationId xmlns:a16="http://schemas.microsoft.com/office/drawing/2014/main" id="{60527649-0228-9E24-3435-383EE0CCF482}"/>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5740352" y="4353933"/>
            <a:ext cx="1062813" cy="350519"/>
          </a:xfrm>
          <a:prstGeom prst="rect">
            <a:avLst/>
          </a:prstGeom>
        </p:spPr>
      </p:pic>
      <p:sp>
        <p:nvSpPr>
          <p:cNvPr id="6" name="TextBox 5">
            <a:extLst>
              <a:ext uri="{FF2B5EF4-FFF2-40B4-BE49-F238E27FC236}">
                <a16:creationId xmlns:a16="http://schemas.microsoft.com/office/drawing/2014/main" id="{1423E87B-7ACE-4304-F68A-BD1674783BD4}"/>
              </a:ext>
            </a:extLst>
          </p:cNvPr>
          <p:cNvSpPr txBox="1"/>
          <p:nvPr/>
        </p:nvSpPr>
        <p:spPr>
          <a:xfrm>
            <a:off x="1679895" y="3804056"/>
            <a:ext cx="9041235" cy="1938992"/>
          </a:xfrm>
          <a:prstGeom prst="rect">
            <a:avLst/>
          </a:prstGeom>
          <a:noFill/>
        </p:spPr>
        <p:txBody>
          <a:bodyPr wrap="square">
            <a:spAutoFit/>
          </a:bodyPr>
          <a:lstStyle/>
          <a:p>
            <a:r>
              <a:rPr lang="en-US" sz="3000" dirty="0">
                <a:solidFill>
                  <a:schemeClr val="bg1"/>
                </a:solidFill>
                <a:latin typeface="Century Gothic" panose="020B0502020202020204" pitchFamily="34" charset="0"/>
              </a:rPr>
              <a:t>Verse 27 said that they would spend the night around the </a:t>
            </a:r>
            <a:r>
              <a:rPr lang="en-US" sz="3000" b="1" u="sng" dirty="0">
                <a:solidFill>
                  <a:srgbClr val="E9C97D"/>
                </a:solidFill>
                <a:latin typeface="Century Gothic" panose="020B0502020202020204" pitchFamily="34" charset="0"/>
              </a:rPr>
              <a:t>House of</a:t>
            </a:r>
            <a:r>
              <a:rPr lang="en-US" sz="3000" u="sng" dirty="0">
                <a:solidFill>
                  <a:srgbClr val="E9C97D"/>
                </a:solidFill>
                <a:latin typeface="Century Gothic" panose="020B0502020202020204" pitchFamily="34" charset="0"/>
              </a:rPr>
              <a:t>            </a:t>
            </a:r>
            <a:r>
              <a:rPr lang="en-US" sz="3000" dirty="0">
                <a:solidFill>
                  <a:schemeClr val="bg1"/>
                </a:solidFill>
                <a:latin typeface="Century Gothic" panose="020B0502020202020204" pitchFamily="34" charset="0"/>
              </a:rPr>
              <a:t>, because they were assigned to </a:t>
            </a:r>
            <a:r>
              <a:rPr lang="en-US" sz="3000" u="sng" dirty="0">
                <a:solidFill>
                  <a:schemeClr val="bg1"/>
                </a:solidFill>
                <a:latin typeface="Century Gothic" panose="020B0502020202020204" pitchFamily="34" charset="0"/>
              </a:rPr>
              <a:t>guard it</a:t>
            </a:r>
            <a:r>
              <a:rPr lang="en-US" sz="3000" dirty="0">
                <a:solidFill>
                  <a:schemeClr val="bg1"/>
                </a:solidFill>
                <a:latin typeface="Century Gothic" panose="020B0502020202020204" pitchFamily="34" charset="0"/>
              </a:rPr>
              <a:t> and they were in charge of opening the gates morning by morning.</a:t>
            </a:r>
          </a:p>
        </p:txBody>
      </p:sp>
      <p:pic>
        <p:nvPicPr>
          <p:cNvPr id="7" name="Picture 6" descr="Text&#10;&#10;Description automatically generated">
            <a:extLst>
              <a:ext uri="{FF2B5EF4-FFF2-40B4-BE49-F238E27FC236}">
                <a16:creationId xmlns:a16="http://schemas.microsoft.com/office/drawing/2014/main" id="{0E9A7CC3-CA0E-AC2A-2365-F169A51DCE77}"/>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4399512" y="2912425"/>
            <a:ext cx="1062813" cy="350519"/>
          </a:xfrm>
          <a:prstGeom prst="rect">
            <a:avLst/>
          </a:prstGeom>
        </p:spPr>
      </p:pic>
    </p:spTree>
    <p:extLst>
      <p:ext uri="{BB962C8B-B14F-4D97-AF65-F5344CB8AC3E}">
        <p14:creationId xmlns:p14="http://schemas.microsoft.com/office/powerpoint/2010/main" val="232639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0AFCC-EB58-A9B3-01C1-CEE0CFF6F38C}"/>
              </a:ext>
            </a:extLst>
          </p:cNvPr>
          <p:cNvSpPr txBox="1"/>
          <p:nvPr/>
        </p:nvSpPr>
        <p:spPr>
          <a:xfrm>
            <a:off x="2437375" y="2690721"/>
            <a:ext cx="5889071" cy="584775"/>
          </a:xfrm>
          <a:prstGeom prst="rect">
            <a:avLst/>
          </a:prstGeom>
          <a:noFill/>
        </p:spPr>
        <p:txBody>
          <a:bodyPr wrap="square">
            <a:spAutoFit/>
          </a:bodyPr>
          <a:lstStyle/>
          <a:p>
            <a:r>
              <a:rPr lang="en-US" sz="3200" dirty="0">
                <a:solidFill>
                  <a:schemeClr val="bg1"/>
                </a:solidFill>
                <a:latin typeface="Century Gothic" panose="020B0502020202020204" pitchFamily="34" charset="0"/>
              </a:rPr>
              <a:t>This is why the answer is still...</a:t>
            </a:r>
          </a:p>
        </p:txBody>
      </p:sp>
      <p:sp>
        <p:nvSpPr>
          <p:cNvPr id="5" name="TextBox 4">
            <a:extLst>
              <a:ext uri="{FF2B5EF4-FFF2-40B4-BE49-F238E27FC236}">
                <a16:creationId xmlns:a16="http://schemas.microsoft.com/office/drawing/2014/main" id="{400325E0-8907-2132-6CFA-C13729337DBD}"/>
              </a:ext>
            </a:extLst>
          </p:cNvPr>
          <p:cNvSpPr txBox="1"/>
          <p:nvPr/>
        </p:nvSpPr>
        <p:spPr>
          <a:xfrm>
            <a:off x="7987719" y="2358705"/>
            <a:ext cx="1894512" cy="1015663"/>
          </a:xfrm>
          <a:prstGeom prst="rect">
            <a:avLst/>
          </a:prstGeom>
          <a:noFill/>
        </p:spPr>
        <p:txBody>
          <a:bodyPr wrap="square">
            <a:spAutoFit/>
          </a:bodyPr>
          <a:lstStyle/>
          <a:p>
            <a:pPr algn="ctr"/>
            <a:r>
              <a:rPr lang="en-US" sz="6000" b="1" dirty="0">
                <a:solidFill>
                  <a:srgbClr val="FFFF00"/>
                </a:solidFill>
                <a:latin typeface="Century Gothic" panose="020B0502020202020204" pitchFamily="34" charset="0"/>
              </a:rPr>
              <a:t>NO</a:t>
            </a:r>
          </a:p>
        </p:txBody>
      </p:sp>
      <p:sp>
        <p:nvSpPr>
          <p:cNvPr id="2" name="TextBox 1">
            <a:extLst>
              <a:ext uri="{FF2B5EF4-FFF2-40B4-BE49-F238E27FC236}">
                <a16:creationId xmlns:a16="http://schemas.microsoft.com/office/drawing/2014/main" id="{3CF6BEBD-634B-D4E5-42FF-99E4CC0AD49F}"/>
              </a:ext>
            </a:extLst>
          </p:cNvPr>
          <p:cNvSpPr txBox="1"/>
          <p:nvPr/>
        </p:nvSpPr>
        <p:spPr>
          <a:xfrm>
            <a:off x="1451296" y="3816244"/>
            <a:ext cx="8909107" cy="1077218"/>
          </a:xfrm>
          <a:prstGeom prst="rect">
            <a:avLst/>
          </a:prstGeom>
          <a:noFill/>
        </p:spPr>
        <p:txBody>
          <a:bodyPr wrap="square">
            <a:spAutoFit/>
          </a:bodyPr>
          <a:lstStyle/>
          <a:p>
            <a:pPr algn="ctr"/>
            <a:r>
              <a:rPr lang="en-US" sz="3200" dirty="0">
                <a:solidFill>
                  <a:srgbClr val="E9C97D"/>
                </a:solidFill>
                <a:latin typeface="Century Gothic" panose="020B0502020202020204" pitchFamily="34" charset="0"/>
              </a:rPr>
              <a:t>Because it the surrounding of the temple that they were guarding at it gates. </a:t>
            </a:r>
          </a:p>
        </p:txBody>
      </p:sp>
    </p:spTree>
    <p:extLst>
      <p:ext uri="{BB962C8B-B14F-4D97-AF65-F5344CB8AC3E}">
        <p14:creationId xmlns:p14="http://schemas.microsoft.com/office/powerpoint/2010/main" val="82042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3193B-3DA2-881A-6F84-04A43DEC74D3}"/>
              </a:ext>
            </a:extLst>
          </p:cNvPr>
          <p:cNvSpPr txBox="1"/>
          <p:nvPr/>
        </p:nvSpPr>
        <p:spPr>
          <a:xfrm>
            <a:off x="1343637" y="2241259"/>
            <a:ext cx="9838888" cy="2123658"/>
          </a:xfrm>
          <a:prstGeom prst="rect">
            <a:avLst/>
          </a:prstGeom>
          <a:noFill/>
        </p:spPr>
        <p:txBody>
          <a:bodyPr wrap="square">
            <a:spAutoFit/>
          </a:bodyPr>
          <a:lstStyle/>
          <a:p>
            <a:r>
              <a:rPr lang="en-US" sz="4400" dirty="0">
                <a:solidFill>
                  <a:schemeClr val="bg1"/>
                </a:solidFill>
                <a:latin typeface="Century Gothic" panose="020B0502020202020204" pitchFamily="34" charset="0"/>
              </a:rPr>
              <a:t>The next question is, is there any future </a:t>
            </a:r>
            <a:r>
              <a:rPr lang="en-US" sz="4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instruction to build the</a:t>
            </a:r>
            <a:r>
              <a:rPr lang="en-US" sz="4400" dirty="0">
                <a:solidFill>
                  <a:schemeClr val="bg1"/>
                </a:solidFill>
                <a:latin typeface="Century Gothic" panose="020B0502020202020204" pitchFamily="34" charset="0"/>
              </a:rPr>
              <a:t> walls surround the city?</a:t>
            </a:r>
          </a:p>
        </p:txBody>
      </p:sp>
    </p:spTree>
    <p:extLst>
      <p:ext uri="{BB962C8B-B14F-4D97-AF65-F5344CB8AC3E}">
        <p14:creationId xmlns:p14="http://schemas.microsoft.com/office/powerpoint/2010/main" val="51796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50306-2AAC-46D1-EC72-A88C22D7ED82}"/>
              </a:ext>
            </a:extLst>
          </p:cNvPr>
          <p:cNvSpPr txBox="1"/>
          <p:nvPr/>
        </p:nvSpPr>
        <p:spPr>
          <a:xfrm>
            <a:off x="939566" y="2130805"/>
            <a:ext cx="10352016" cy="2800767"/>
          </a:xfrm>
          <a:prstGeom prst="rect">
            <a:avLst/>
          </a:prstGeom>
          <a:noFill/>
        </p:spPr>
        <p:txBody>
          <a:bodyPr wrap="square">
            <a:spAutoFit/>
          </a:bodyPr>
          <a:lstStyle/>
          <a:p>
            <a:pPr algn="ctr"/>
            <a:r>
              <a:rPr lang="en-US" sz="4400" dirty="0">
                <a:solidFill>
                  <a:schemeClr val="bg1"/>
                </a:solidFill>
                <a:latin typeface="Century Gothic" panose="020B0502020202020204" pitchFamily="34" charset="0"/>
              </a:rPr>
              <a:t>What about the </a:t>
            </a:r>
            <a:r>
              <a:rPr lang="en-US" sz="4400" u="sng" dirty="0">
                <a:solidFill>
                  <a:schemeClr val="bg1"/>
                </a:solidFill>
                <a:latin typeface="Century Gothic" panose="020B0502020202020204" pitchFamily="34" charset="0"/>
              </a:rPr>
              <a:t>book of Nehemiah</a:t>
            </a:r>
            <a:r>
              <a:rPr lang="en-US" sz="4400" dirty="0">
                <a:solidFill>
                  <a:schemeClr val="bg1"/>
                </a:solidFill>
                <a:latin typeface="Century Gothic" panose="020B0502020202020204" pitchFamily="34" charset="0"/>
              </a:rPr>
              <a:t>? </a:t>
            </a:r>
          </a:p>
          <a:p>
            <a:pPr algn="ctr"/>
            <a:endParaRPr lang="en-US" sz="4400" dirty="0">
              <a:solidFill>
                <a:schemeClr val="bg1"/>
              </a:solidFill>
              <a:latin typeface="Century Gothic" panose="020B0502020202020204" pitchFamily="34" charset="0"/>
            </a:endParaRPr>
          </a:p>
          <a:p>
            <a:pPr algn="ctr"/>
            <a:r>
              <a:rPr lang="en-US" sz="4400" dirty="0">
                <a:solidFill>
                  <a:schemeClr val="bg1"/>
                </a:solidFill>
                <a:latin typeface="Century Gothic" panose="020B0502020202020204" pitchFamily="34" charset="0"/>
              </a:rPr>
              <a:t>This book did instructed Nehemiah about rebuilding the walls?</a:t>
            </a:r>
            <a:endParaRPr lang="en-US" sz="4400" dirty="0"/>
          </a:p>
        </p:txBody>
      </p:sp>
    </p:spTree>
    <p:extLst>
      <p:ext uri="{BB962C8B-B14F-4D97-AF65-F5344CB8AC3E}">
        <p14:creationId xmlns:p14="http://schemas.microsoft.com/office/powerpoint/2010/main" val="353288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50306-2AAC-46D1-EC72-A88C22D7ED82}"/>
              </a:ext>
            </a:extLst>
          </p:cNvPr>
          <p:cNvSpPr txBox="1"/>
          <p:nvPr/>
        </p:nvSpPr>
        <p:spPr>
          <a:xfrm>
            <a:off x="1082180" y="1258349"/>
            <a:ext cx="10352016" cy="1815882"/>
          </a:xfrm>
          <a:prstGeom prst="rect">
            <a:avLst/>
          </a:prstGeom>
          <a:noFill/>
        </p:spPr>
        <p:txBody>
          <a:bodyPr wrap="square">
            <a:spAutoFit/>
          </a:bodyPr>
          <a:lstStyle/>
          <a:p>
            <a:r>
              <a:rPr lang="en-US" sz="2800" dirty="0">
                <a:solidFill>
                  <a:schemeClr val="bg1"/>
                </a:solidFill>
                <a:latin typeface="Century Gothic" panose="020B0502020202020204" pitchFamily="34" charset="0"/>
              </a:rPr>
              <a:t>Let’s first know the history about the city of Jerusalem's walls. The main thing to understand, the city of Jerusalem's walls have been changed it size over time. Because of the population grew etc.... </a:t>
            </a:r>
          </a:p>
        </p:txBody>
      </p:sp>
      <p:sp>
        <p:nvSpPr>
          <p:cNvPr id="4" name="TextBox 3">
            <a:extLst>
              <a:ext uri="{FF2B5EF4-FFF2-40B4-BE49-F238E27FC236}">
                <a16:creationId xmlns:a16="http://schemas.microsoft.com/office/drawing/2014/main" id="{A0F05FC1-DEE5-45EE-0194-5A9354199631}"/>
              </a:ext>
            </a:extLst>
          </p:cNvPr>
          <p:cNvSpPr txBox="1"/>
          <p:nvPr/>
        </p:nvSpPr>
        <p:spPr>
          <a:xfrm>
            <a:off x="1031847" y="3380763"/>
            <a:ext cx="10427515" cy="2246769"/>
          </a:xfrm>
          <a:prstGeom prst="rect">
            <a:avLst/>
          </a:prstGeom>
          <a:noFill/>
        </p:spPr>
        <p:txBody>
          <a:bodyPr wrap="square">
            <a:spAutoFit/>
          </a:bodyPr>
          <a:lstStyle/>
          <a:p>
            <a:r>
              <a:rPr lang="en-US" sz="2800" dirty="0">
                <a:solidFill>
                  <a:schemeClr val="bg1"/>
                </a:solidFill>
                <a:latin typeface="Century Gothic" panose="020B0502020202020204" pitchFamily="34" charset="0"/>
              </a:rPr>
              <a:t>Today length of the walls sorrowing the city of Jerusalem is approximately about </a:t>
            </a:r>
            <a:r>
              <a:rPr lang="en-US" sz="2800" dirty="0">
                <a:solidFill>
                  <a:srgbClr val="FFFF00"/>
                </a:solidFill>
                <a:latin typeface="Century Gothic" panose="020B0502020202020204" pitchFamily="34" charset="0"/>
              </a:rPr>
              <a:t>two and a half miles long</a:t>
            </a:r>
            <a:r>
              <a:rPr lang="en-US" sz="2800" dirty="0">
                <a:solidFill>
                  <a:schemeClr val="bg1"/>
                </a:solidFill>
                <a:latin typeface="Century Gothic" panose="020B0502020202020204" pitchFamily="34" charset="0"/>
              </a:rPr>
              <a:t>. The wall also contains </a:t>
            </a:r>
            <a:r>
              <a:rPr lang="en-US" sz="2800" dirty="0">
                <a:solidFill>
                  <a:srgbClr val="FFFF00"/>
                </a:solidFill>
                <a:latin typeface="Century Gothic" panose="020B0502020202020204" pitchFamily="34" charset="0"/>
              </a:rPr>
              <a:t>seven main gates </a:t>
            </a:r>
            <a:r>
              <a:rPr lang="en-US" sz="2800" dirty="0">
                <a:solidFill>
                  <a:schemeClr val="bg1"/>
                </a:solidFill>
                <a:latin typeface="Century Gothic" panose="020B0502020202020204" pitchFamily="34" charset="0"/>
              </a:rPr>
              <a:t>open for traffic, with </a:t>
            </a:r>
            <a:r>
              <a:rPr lang="en-US" sz="2800" dirty="0">
                <a:solidFill>
                  <a:srgbClr val="FFFF00"/>
                </a:solidFill>
                <a:latin typeface="Century Gothic" panose="020B0502020202020204" pitchFamily="34" charset="0"/>
              </a:rPr>
              <a:t>two minor gates</a:t>
            </a:r>
            <a:r>
              <a:rPr lang="en-US" sz="2800" dirty="0">
                <a:solidFill>
                  <a:schemeClr val="bg1"/>
                </a:solidFill>
                <a:latin typeface="Century Gothic" panose="020B0502020202020204" pitchFamily="34" charset="0"/>
              </a:rPr>
              <a:t> reopened by archaeologists. That is nine gates all together. </a:t>
            </a:r>
          </a:p>
        </p:txBody>
      </p:sp>
    </p:spTree>
    <p:extLst>
      <p:ext uri="{BB962C8B-B14F-4D97-AF65-F5344CB8AC3E}">
        <p14:creationId xmlns:p14="http://schemas.microsoft.com/office/powerpoint/2010/main" val="17877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50306-2AAC-46D1-EC72-A88C22D7ED82}"/>
              </a:ext>
            </a:extLst>
          </p:cNvPr>
          <p:cNvSpPr txBox="1"/>
          <p:nvPr/>
        </p:nvSpPr>
        <p:spPr>
          <a:xfrm>
            <a:off x="4834824" y="449973"/>
            <a:ext cx="7077543" cy="1938992"/>
          </a:xfrm>
          <a:prstGeom prst="rect">
            <a:avLst/>
          </a:prstGeom>
          <a:noFill/>
        </p:spPr>
        <p:txBody>
          <a:bodyPr wrap="square">
            <a:spAutoFit/>
          </a:bodyPr>
          <a:lstStyle/>
          <a:p>
            <a:r>
              <a:rPr lang="en-US" sz="4000" dirty="0">
                <a:solidFill>
                  <a:schemeClr val="bg1"/>
                </a:solidFill>
                <a:latin typeface="Century Gothic" panose="020B0502020202020204" pitchFamily="34" charset="0"/>
              </a:rPr>
              <a:t>On the left is what the walls surrounding the city of Jerusalem looks like today. </a:t>
            </a:r>
            <a:endParaRPr lang="en-US" sz="4000" dirty="0"/>
          </a:p>
        </p:txBody>
      </p:sp>
      <p:pic>
        <p:nvPicPr>
          <p:cNvPr id="4" name="Picture 3" descr="Map&#10;&#10;Description automatically generated">
            <a:extLst>
              <a:ext uri="{FF2B5EF4-FFF2-40B4-BE49-F238E27FC236}">
                <a16:creationId xmlns:a16="http://schemas.microsoft.com/office/drawing/2014/main" id="{3F5740E6-C044-FC18-9C34-4E0320379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10" y="272743"/>
            <a:ext cx="4256316" cy="3863743"/>
          </a:xfrm>
          <a:prstGeom prst="rect">
            <a:avLst/>
          </a:prstGeom>
        </p:spPr>
      </p:pic>
      <p:pic>
        <p:nvPicPr>
          <p:cNvPr id="6" name="Picture 5" descr="Diagram&#10;&#10;Description automatically generated">
            <a:extLst>
              <a:ext uri="{FF2B5EF4-FFF2-40B4-BE49-F238E27FC236}">
                <a16:creationId xmlns:a16="http://schemas.microsoft.com/office/drawing/2014/main" id="{80D61D3F-7850-C90C-2BEA-90B86CC77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642" y="2857013"/>
            <a:ext cx="4591808" cy="3803515"/>
          </a:xfrm>
          <a:prstGeom prst="rect">
            <a:avLst/>
          </a:prstGeom>
        </p:spPr>
      </p:pic>
      <p:sp>
        <p:nvSpPr>
          <p:cNvPr id="7" name="TextBox 6">
            <a:extLst>
              <a:ext uri="{FF2B5EF4-FFF2-40B4-BE49-F238E27FC236}">
                <a16:creationId xmlns:a16="http://schemas.microsoft.com/office/drawing/2014/main" id="{8EC1CC2E-6CF6-863D-9F72-68B6E821DF68}"/>
              </a:ext>
            </a:extLst>
          </p:cNvPr>
          <p:cNvSpPr txBox="1"/>
          <p:nvPr/>
        </p:nvSpPr>
        <p:spPr>
          <a:xfrm>
            <a:off x="331335" y="4410975"/>
            <a:ext cx="6665084" cy="2246769"/>
          </a:xfrm>
          <a:prstGeom prst="rect">
            <a:avLst/>
          </a:prstGeom>
          <a:noFill/>
        </p:spPr>
        <p:txBody>
          <a:bodyPr wrap="square">
            <a:spAutoFit/>
          </a:bodyPr>
          <a:lstStyle/>
          <a:p>
            <a:r>
              <a:rPr lang="en-US" sz="2800" dirty="0">
                <a:solidFill>
                  <a:schemeClr val="bg1"/>
                </a:solidFill>
                <a:latin typeface="Century Gothic" panose="020B0502020202020204" pitchFamily="34" charset="0"/>
              </a:rPr>
              <a:t>On the right is the time of Nehemiah’s day when he rebuilder the city walls of Jerusalem. Notice the difference between the left and right of the images. </a:t>
            </a:r>
            <a:endParaRPr lang="en-US" sz="2800" dirty="0"/>
          </a:p>
        </p:txBody>
      </p:sp>
    </p:spTree>
    <p:extLst>
      <p:ext uri="{BB962C8B-B14F-4D97-AF65-F5344CB8AC3E}">
        <p14:creationId xmlns:p14="http://schemas.microsoft.com/office/powerpoint/2010/main" val="18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50306-2AAC-46D1-EC72-A88C22D7ED82}"/>
              </a:ext>
            </a:extLst>
          </p:cNvPr>
          <p:cNvSpPr txBox="1"/>
          <p:nvPr/>
        </p:nvSpPr>
        <p:spPr>
          <a:xfrm>
            <a:off x="973122" y="1577131"/>
            <a:ext cx="10352016" cy="4401205"/>
          </a:xfrm>
          <a:prstGeom prst="rect">
            <a:avLst/>
          </a:prstGeom>
          <a:noFill/>
        </p:spPr>
        <p:txBody>
          <a:bodyPr wrap="square">
            <a:spAutoFit/>
          </a:bodyPr>
          <a:lstStyle/>
          <a:p>
            <a:r>
              <a:rPr lang="en-US" sz="3200" dirty="0">
                <a:solidFill>
                  <a:schemeClr val="bg1"/>
                </a:solidFill>
                <a:latin typeface="Century Gothic" panose="020B0502020202020204" pitchFamily="34" charset="0"/>
              </a:rPr>
              <a:t>The fact is, Zerubbabel was the one who rebuild the destruction temple for the last 2 years. Then the construction was delayed by Samaritan settlers whose friendly overtures masked a hidden hostility (Ezra 4:1–5). As a result of the opposition to the temple construction, Persia withdrew support for the rebuilding project. The temple sat unfinished for seventeen years (Ezra 4:21). </a:t>
            </a:r>
          </a:p>
          <a:p>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468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CC22D-E348-41DE-81BB-FE7D01C5700C}"/>
              </a:ext>
            </a:extLst>
          </p:cNvPr>
          <p:cNvSpPr txBox="1"/>
          <p:nvPr/>
        </p:nvSpPr>
        <p:spPr>
          <a:xfrm>
            <a:off x="939565" y="1493240"/>
            <a:ext cx="10570129" cy="3754874"/>
          </a:xfrm>
          <a:prstGeom prst="rect">
            <a:avLst/>
          </a:prstGeom>
          <a:noFill/>
        </p:spPr>
        <p:txBody>
          <a:bodyPr wrap="square">
            <a:spAutoFit/>
          </a:bodyPr>
          <a:lstStyle/>
          <a:p>
            <a:r>
              <a:rPr lang="en-US" sz="3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This imagine of what might looks like is the promise new kingdom of          coming down from heaven based on what the Revelation chapter 21 said. Where           will dwell in this place, along with HIS children of Israelites after the last day. Where Jesus prepares a place for the worthy people after the great tribulation day. </a:t>
            </a:r>
          </a:p>
        </p:txBody>
      </p:sp>
      <p:pic>
        <p:nvPicPr>
          <p:cNvPr id="2" name="Picture 1" descr="Text&#10;&#10;Description automatically generated">
            <a:extLst>
              <a:ext uri="{FF2B5EF4-FFF2-40B4-BE49-F238E27FC236}">
                <a16:creationId xmlns:a16="http://schemas.microsoft.com/office/drawing/2014/main" id="{1FD9DA58-1D9A-2DF0-FE13-2A0C1A4FB4B8}"/>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6319193" y="2140552"/>
            <a:ext cx="1062813" cy="350519"/>
          </a:xfrm>
          <a:prstGeom prst="rect">
            <a:avLst/>
          </a:prstGeom>
        </p:spPr>
      </p:pic>
      <p:pic>
        <p:nvPicPr>
          <p:cNvPr id="4" name="Picture 3" descr="Text&#10;&#10;Description automatically generated">
            <a:extLst>
              <a:ext uri="{FF2B5EF4-FFF2-40B4-BE49-F238E27FC236}">
                <a16:creationId xmlns:a16="http://schemas.microsoft.com/office/drawing/2014/main" id="{F404CB10-FF3E-C6A0-8445-E946CD97FFB9}"/>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4253179" y="3183498"/>
            <a:ext cx="1062813" cy="350519"/>
          </a:xfrm>
          <a:prstGeom prst="rect">
            <a:avLst/>
          </a:prstGeom>
        </p:spPr>
      </p:pic>
    </p:spTree>
    <p:extLst>
      <p:ext uri="{BB962C8B-B14F-4D97-AF65-F5344CB8AC3E}">
        <p14:creationId xmlns:p14="http://schemas.microsoft.com/office/powerpoint/2010/main" val="16831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50306-2AAC-46D1-EC72-A88C22D7ED82}"/>
              </a:ext>
            </a:extLst>
          </p:cNvPr>
          <p:cNvSpPr txBox="1"/>
          <p:nvPr/>
        </p:nvSpPr>
        <p:spPr>
          <a:xfrm>
            <a:off x="1115735" y="1065403"/>
            <a:ext cx="10117124" cy="1569660"/>
          </a:xfrm>
          <a:prstGeom prst="rect">
            <a:avLst/>
          </a:prstGeom>
          <a:noFill/>
        </p:spPr>
        <p:txBody>
          <a:bodyPr wrap="square">
            <a:spAutoFit/>
          </a:bodyPr>
          <a:lstStyle/>
          <a:p>
            <a:r>
              <a:rPr lang="en-US" sz="2400" dirty="0">
                <a:solidFill>
                  <a:schemeClr val="bg1"/>
                </a:solidFill>
                <a:latin typeface="Century Gothic" panose="020B0502020202020204" pitchFamily="34" charset="0"/>
              </a:rPr>
              <a:t>Finally,            sent the prophets Haggai and Zechariah to </a:t>
            </a:r>
            <a:r>
              <a:rPr lang="en-US" sz="2400" dirty="0">
                <a:solidFill>
                  <a:srgbClr val="FFFF00"/>
                </a:solidFill>
                <a:latin typeface="Century Gothic" panose="020B0502020202020204" pitchFamily="34" charset="0"/>
              </a:rPr>
              <a:t>encourage</a:t>
            </a:r>
            <a:r>
              <a:rPr lang="en-US" sz="2400" dirty="0">
                <a:solidFill>
                  <a:schemeClr val="bg1"/>
                </a:solidFill>
                <a:latin typeface="Century Gothic" panose="020B0502020202020204" pitchFamily="34" charset="0"/>
              </a:rPr>
              <a:t> and </a:t>
            </a:r>
            <a:r>
              <a:rPr lang="en-US" sz="2400" dirty="0">
                <a:solidFill>
                  <a:srgbClr val="FFFF00"/>
                </a:solidFill>
                <a:latin typeface="Century Gothic" panose="020B0502020202020204" pitchFamily="34" charset="0"/>
              </a:rPr>
              <a:t>support</a:t>
            </a:r>
            <a:r>
              <a:rPr lang="en-US" sz="2400" dirty="0">
                <a:solidFill>
                  <a:schemeClr val="bg1"/>
                </a:solidFill>
                <a:latin typeface="Century Gothic" panose="020B0502020202020204" pitchFamily="34" charset="0"/>
              </a:rPr>
              <a:t> Zerubbabel (Ezra 5:1–2), and resumed the work on the destruction (</a:t>
            </a:r>
            <a:r>
              <a:rPr lang="en-US" sz="2400" dirty="0">
                <a:solidFill>
                  <a:srgbClr val="FF0000"/>
                </a:solidFill>
                <a:latin typeface="Century Gothic" panose="020B0502020202020204" pitchFamily="34" charset="0"/>
              </a:rPr>
              <a:t>do NOT used the pagan idea as second</a:t>
            </a:r>
            <a:r>
              <a:rPr lang="en-US" sz="2400" dirty="0">
                <a:solidFill>
                  <a:schemeClr val="bg1"/>
                </a:solidFill>
                <a:latin typeface="Century Gothic" panose="020B0502020202020204" pitchFamily="34" charset="0"/>
              </a:rPr>
              <a:t>) temple to complete it. </a:t>
            </a:r>
          </a:p>
        </p:txBody>
      </p:sp>
      <p:pic>
        <p:nvPicPr>
          <p:cNvPr id="2" name="Picture 1" descr="Text&#10;&#10;Description automatically generated">
            <a:extLst>
              <a:ext uri="{FF2B5EF4-FFF2-40B4-BE49-F238E27FC236}">
                <a16:creationId xmlns:a16="http://schemas.microsoft.com/office/drawing/2014/main" id="{1B0E1B76-0D3F-59A7-82BD-D082E90373A7}"/>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2232772" y="1132514"/>
            <a:ext cx="916025" cy="302108"/>
          </a:xfrm>
          <a:prstGeom prst="rect">
            <a:avLst/>
          </a:prstGeom>
        </p:spPr>
      </p:pic>
      <p:sp>
        <p:nvSpPr>
          <p:cNvPr id="5" name="TextBox 4">
            <a:extLst>
              <a:ext uri="{FF2B5EF4-FFF2-40B4-BE49-F238E27FC236}">
                <a16:creationId xmlns:a16="http://schemas.microsoft.com/office/drawing/2014/main" id="{8804064D-3A3F-0ED5-5E31-E8996C6A44BE}"/>
              </a:ext>
            </a:extLst>
          </p:cNvPr>
          <p:cNvSpPr txBox="1"/>
          <p:nvPr/>
        </p:nvSpPr>
        <p:spPr>
          <a:xfrm>
            <a:off x="1140902" y="2994868"/>
            <a:ext cx="10033233" cy="1200329"/>
          </a:xfrm>
          <a:prstGeom prst="rect">
            <a:avLst/>
          </a:prstGeom>
          <a:noFill/>
        </p:spPr>
        <p:txBody>
          <a:bodyPr wrap="square">
            <a:spAutoFit/>
          </a:bodyPr>
          <a:lstStyle/>
          <a:p>
            <a:r>
              <a:rPr lang="en-US" sz="2400" dirty="0">
                <a:solidFill>
                  <a:schemeClr val="bg1"/>
                </a:solidFill>
                <a:latin typeface="Century Gothic" panose="020B0502020202020204" pitchFamily="34" charset="0"/>
              </a:rPr>
              <a:t>Four years later, the temple was finally completed and dedicated with great fanfare (Ezra 6:16). Return the observing of the Sacrifice of Pease Offering Day (Ezra 6:19). </a:t>
            </a:r>
          </a:p>
        </p:txBody>
      </p:sp>
      <p:sp>
        <p:nvSpPr>
          <p:cNvPr id="7" name="TextBox 6">
            <a:extLst>
              <a:ext uri="{FF2B5EF4-FFF2-40B4-BE49-F238E27FC236}">
                <a16:creationId xmlns:a16="http://schemas.microsoft.com/office/drawing/2014/main" id="{0FB4AC6B-0B06-E43C-F77E-E1C020B20FC3}"/>
              </a:ext>
            </a:extLst>
          </p:cNvPr>
          <p:cNvSpPr txBox="1"/>
          <p:nvPr/>
        </p:nvSpPr>
        <p:spPr>
          <a:xfrm>
            <a:off x="1075889" y="4579956"/>
            <a:ext cx="10073080" cy="1569660"/>
          </a:xfrm>
          <a:prstGeom prst="rect">
            <a:avLst/>
          </a:prstGeom>
          <a:noFill/>
        </p:spPr>
        <p:txBody>
          <a:bodyPr wrap="square">
            <a:spAutoFit/>
          </a:bodyPr>
          <a:lstStyle/>
          <a:p>
            <a:r>
              <a:rPr lang="en-US" sz="2400" dirty="0">
                <a:solidFill>
                  <a:schemeClr val="bg1"/>
                </a:solidFill>
                <a:latin typeface="Century Gothic" panose="020B0502020202020204" pitchFamily="34" charset="0"/>
              </a:rPr>
              <a:t>Notice while research,             never gave Haggai or Zechariah any of the </a:t>
            </a:r>
            <a:r>
              <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instruction detail on how to rebuild the temple again. This is because they already have the instruction from King David’s day; who gave the instruction to </a:t>
            </a:r>
            <a:r>
              <a:rPr lang="en-US"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his son</a:t>
            </a:r>
            <a:r>
              <a:rPr lang="en-US"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Solomon to build it. </a:t>
            </a:r>
            <a:endParaRPr lang="en-US" sz="2400" dirty="0">
              <a:solidFill>
                <a:schemeClr val="bg1"/>
              </a:solidFill>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AF1DE51E-88E0-9AA1-4DD7-86D288BD52C3}"/>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4549531" y="4665678"/>
            <a:ext cx="916025" cy="302108"/>
          </a:xfrm>
          <a:prstGeom prst="rect">
            <a:avLst/>
          </a:prstGeom>
        </p:spPr>
      </p:pic>
    </p:spTree>
    <p:extLst>
      <p:ext uri="{BB962C8B-B14F-4D97-AF65-F5344CB8AC3E}">
        <p14:creationId xmlns:p14="http://schemas.microsoft.com/office/powerpoint/2010/main" val="2594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50306-2AAC-46D1-EC72-A88C22D7ED82}"/>
              </a:ext>
            </a:extLst>
          </p:cNvPr>
          <p:cNvSpPr txBox="1"/>
          <p:nvPr/>
        </p:nvSpPr>
        <p:spPr>
          <a:xfrm>
            <a:off x="1350628" y="1468075"/>
            <a:ext cx="10268124" cy="2308324"/>
          </a:xfrm>
          <a:prstGeom prst="rect">
            <a:avLst/>
          </a:prstGeom>
          <a:noFill/>
        </p:spPr>
        <p:txBody>
          <a:bodyPr wrap="square">
            <a:spAutoFit/>
          </a:bodyPr>
          <a:lstStyle/>
          <a:p>
            <a:r>
              <a:rPr lang="en-US" sz="3600" dirty="0">
                <a:solidFill>
                  <a:schemeClr val="bg1"/>
                </a:solidFill>
                <a:latin typeface="Century Gothic" panose="020B0502020202020204" pitchFamily="34" charset="0"/>
              </a:rPr>
              <a:t>Now you can see why Nehemiah have nothing to do with it. Because there is </a:t>
            </a:r>
            <a:r>
              <a:rPr lang="en-US" sz="3600" b="1" u="sng" dirty="0">
                <a:solidFill>
                  <a:srgbClr val="FFFF00"/>
                </a:solidFill>
                <a:latin typeface="Century Gothic" panose="020B0502020202020204" pitchFamily="34" charset="0"/>
              </a:rPr>
              <a:t>NO</a:t>
            </a:r>
            <a:r>
              <a:rPr lang="en-US" sz="3600" u="sng" dirty="0">
                <a:solidFill>
                  <a:schemeClr val="bg1"/>
                </a:solidFill>
                <a:latin typeface="Century Gothic" panose="020B0502020202020204" pitchFamily="34" charset="0"/>
              </a:rPr>
              <a:t> future </a:t>
            </a:r>
            <a:r>
              <a:rPr lang="en-US" sz="3600"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instruction by          </a:t>
            </a:r>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to build a</a:t>
            </a:r>
            <a:r>
              <a:rPr lang="en-US" sz="3600" dirty="0">
                <a:solidFill>
                  <a:schemeClr val="bg1"/>
                </a:solidFill>
                <a:latin typeface="Century Gothic" panose="020B0502020202020204" pitchFamily="34" charset="0"/>
              </a:rPr>
              <a:t> walls around the city.</a:t>
            </a:r>
          </a:p>
        </p:txBody>
      </p:sp>
      <p:pic>
        <p:nvPicPr>
          <p:cNvPr id="2" name="Picture 1" descr="Text&#10;&#10;Description automatically generated">
            <a:extLst>
              <a:ext uri="{FF2B5EF4-FFF2-40B4-BE49-F238E27FC236}">
                <a16:creationId xmlns:a16="http://schemas.microsoft.com/office/drawing/2014/main" id="{1B0E1B76-0D3F-59A7-82BD-D082E90373A7}"/>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5982651" y="2684477"/>
            <a:ext cx="1119201" cy="369116"/>
          </a:xfrm>
          <a:prstGeom prst="rect">
            <a:avLst/>
          </a:prstGeom>
        </p:spPr>
      </p:pic>
      <p:pic>
        <p:nvPicPr>
          <p:cNvPr id="4" name="Picture 3" descr="Text&#10;&#10;Description automatically generated">
            <a:extLst>
              <a:ext uri="{FF2B5EF4-FFF2-40B4-BE49-F238E27FC236}">
                <a16:creationId xmlns:a16="http://schemas.microsoft.com/office/drawing/2014/main" id="{24EA1211-9D69-0094-C263-F16ED9B83938}"/>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4373363" y="4372062"/>
            <a:ext cx="1119201" cy="369116"/>
          </a:xfrm>
          <a:prstGeom prst="rect">
            <a:avLst/>
          </a:prstGeom>
        </p:spPr>
      </p:pic>
      <p:sp>
        <p:nvSpPr>
          <p:cNvPr id="9" name="TextBox 8">
            <a:extLst>
              <a:ext uri="{FF2B5EF4-FFF2-40B4-BE49-F238E27FC236}">
                <a16:creationId xmlns:a16="http://schemas.microsoft.com/office/drawing/2014/main" id="{B9AEA72B-F34C-EDF6-FA51-3C35DF2F6687}"/>
              </a:ext>
            </a:extLst>
          </p:cNvPr>
          <p:cNvSpPr txBox="1"/>
          <p:nvPr/>
        </p:nvSpPr>
        <p:spPr>
          <a:xfrm>
            <a:off x="1403057" y="4232057"/>
            <a:ext cx="9276127" cy="1200329"/>
          </a:xfrm>
          <a:prstGeom prst="rect">
            <a:avLst/>
          </a:prstGeom>
          <a:noFill/>
        </p:spPr>
        <p:txBody>
          <a:bodyPr wrap="square">
            <a:spAutoFit/>
          </a:bodyPr>
          <a:lstStyle/>
          <a:p>
            <a:r>
              <a:rPr lang="en-US" sz="3600" dirty="0">
                <a:solidFill>
                  <a:schemeClr val="bg1"/>
                </a:solidFill>
                <a:latin typeface="Century Gothic" panose="020B0502020202020204" pitchFamily="34" charset="0"/>
              </a:rPr>
              <a:t>It’s because            is our protection wall against the enemy (</a:t>
            </a:r>
            <a:r>
              <a:rPr lang="en-US" sz="2800" dirty="0">
                <a:solidFill>
                  <a:srgbClr val="FFFF00"/>
                </a:solidFill>
                <a:latin typeface="Century Gothic" panose="020B0502020202020204" pitchFamily="34" charset="0"/>
              </a:rPr>
              <a:t>Isaiah 54:17 &amp; Psalm 34:7</a:t>
            </a:r>
            <a:r>
              <a:rPr lang="en-US" sz="36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40622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850AFCC-EB58-A9B3-01C1-CEE0CFF6F38C}"/>
              </a:ext>
            </a:extLst>
          </p:cNvPr>
          <p:cNvSpPr txBox="1"/>
          <p:nvPr/>
        </p:nvSpPr>
        <p:spPr>
          <a:xfrm>
            <a:off x="201336" y="891652"/>
            <a:ext cx="5058561" cy="3252509"/>
          </a:xfrm>
          <a:prstGeom prst="rect">
            <a:avLst/>
          </a:prstGeom>
        </p:spPr>
        <p:txBody>
          <a:bodyPr vert="horz" lIns="91440" tIns="45720" rIns="91440" bIns="45720" rtlCol="0" anchor="b">
            <a:normAutofit lnSpcReduction="10000"/>
          </a:bodyPr>
          <a:lstStyle/>
          <a:p>
            <a:r>
              <a:rPr lang="en-US" sz="2800" dirty="0">
                <a:solidFill>
                  <a:schemeClr val="bg1"/>
                </a:solidFill>
                <a:latin typeface="Century Gothic" panose="020B0502020202020204" pitchFamily="34" charset="0"/>
              </a:rPr>
              <a:t>According to chapter 40, Ezekiel had a vision of this New future temple; in the time of the new kingdom. And in chapter 42, he also saw what appear to be a </a:t>
            </a:r>
            <a:r>
              <a:rPr lang="en-US" sz="2800" u="sng" dirty="0">
                <a:solidFill>
                  <a:schemeClr val="bg1"/>
                </a:solidFill>
                <a:latin typeface="Century Gothic" panose="020B0502020202020204" pitchFamily="34" charset="0"/>
              </a:rPr>
              <a:t>huge walls outside of the temple area</a:t>
            </a:r>
            <a:r>
              <a:rPr lang="en-US" sz="2800" dirty="0">
                <a:solidFill>
                  <a:schemeClr val="bg1"/>
                </a:solidFill>
                <a:latin typeface="Century Gothic" panose="020B0502020202020204" pitchFamily="34" charset="0"/>
              </a:rPr>
              <a:t>????</a:t>
            </a:r>
          </a:p>
        </p:txBody>
      </p:sp>
      <p:sp>
        <p:nvSpPr>
          <p:cNvPr id="8" name="TextBox 7">
            <a:extLst>
              <a:ext uri="{FF2B5EF4-FFF2-40B4-BE49-F238E27FC236}">
                <a16:creationId xmlns:a16="http://schemas.microsoft.com/office/drawing/2014/main" id="{A9ADBB3D-399F-44E6-8C8F-8FD82D3340EA}"/>
              </a:ext>
            </a:extLst>
          </p:cNvPr>
          <p:cNvSpPr txBox="1"/>
          <p:nvPr/>
        </p:nvSpPr>
        <p:spPr>
          <a:xfrm>
            <a:off x="80907" y="303899"/>
            <a:ext cx="5380326" cy="461665"/>
          </a:xfrm>
          <a:prstGeom prst="rect">
            <a:avLst/>
          </a:prstGeom>
          <a:noFill/>
        </p:spPr>
        <p:txBody>
          <a:bodyPr wrap="square">
            <a:spAutoFit/>
          </a:bodyPr>
          <a:lstStyle/>
          <a:p>
            <a:r>
              <a:rPr lang="en-US" sz="2400" u="sng" dirty="0">
                <a:solidFill>
                  <a:srgbClr val="FFFF00"/>
                </a:solidFill>
                <a:latin typeface="Century Gothic" panose="020B0502020202020204" pitchFamily="34" charset="0"/>
              </a:rPr>
              <a:t>What about in the book of Ezekiel?</a:t>
            </a:r>
          </a:p>
        </p:txBody>
      </p:sp>
      <p:sp>
        <p:nvSpPr>
          <p:cNvPr id="10" name="TextBox 9">
            <a:extLst>
              <a:ext uri="{FF2B5EF4-FFF2-40B4-BE49-F238E27FC236}">
                <a16:creationId xmlns:a16="http://schemas.microsoft.com/office/drawing/2014/main" id="{161F9D6C-4699-0CC4-5D25-247EFCFDCFFA}"/>
              </a:ext>
            </a:extLst>
          </p:cNvPr>
          <p:cNvSpPr txBox="1"/>
          <p:nvPr/>
        </p:nvSpPr>
        <p:spPr>
          <a:xfrm>
            <a:off x="199239" y="4387171"/>
            <a:ext cx="5136160" cy="2092881"/>
          </a:xfrm>
          <a:prstGeom prst="rect">
            <a:avLst/>
          </a:prstGeom>
          <a:noFill/>
        </p:spPr>
        <p:txBody>
          <a:bodyPr wrap="square">
            <a:spAutoFit/>
          </a:bodyPr>
          <a:lstStyle/>
          <a:p>
            <a:r>
              <a:rPr lang="en-US" sz="2600" dirty="0">
                <a:solidFill>
                  <a:schemeClr val="bg1"/>
                </a:solidFill>
                <a:latin typeface="Century Gothic" panose="020B0502020202020204" pitchFamily="34" charset="0"/>
              </a:rPr>
              <a:t>Once again, what he had prophesied is not the past or the present temple, this is based on during the new kingdom time. </a:t>
            </a:r>
          </a:p>
        </p:txBody>
      </p:sp>
      <p:sp>
        <p:nvSpPr>
          <p:cNvPr id="5" name="Rectangle 4">
            <a:extLst>
              <a:ext uri="{FF2B5EF4-FFF2-40B4-BE49-F238E27FC236}">
                <a16:creationId xmlns:a16="http://schemas.microsoft.com/office/drawing/2014/main" id="{77415F18-0EA3-DA0E-88C8-8A8EF14595F0}"/>
              </a:ext>
            </a:extLst>
          </p:cNvPr>
          <p:cNvSpPr/>
          <p:nvPr/>
        </p:nvSpPr>
        <p:spPr>
          <a:xfrm>
            <a:off x="5578678" y="0"/>
            <a:ext cx="6613321" cy="6858000"/>
          </a:xfrm>
          <a:prstGeom prst="rect">
            <a:avLst/>
          </a:prstGeom>
          <a:gradFill flip="none" rotWithShape="1">
            <a:gsLst>
              <a:gs pos="2098">
                <a:srgbClr val="A89084"/>
              </a:gs>
              <a:gs pos="11000">
                <a:srgbClr val="C1B0A8"/>
              </a:gs>
              <a:gs pos="100000">
                <a:srgbClr val="AB9B93"/>
              </a:gs>
              <a:gs pos="34000">
                <a:srgbClr val="DDC9C0"/>
              </a:gs>
              <a:gs pos="21000">
                <a:srgbClr val="CAB6AC"/>
              </a:gs>
              <a:gs pos="89000">
                <a:srgbClr val="BDABA2"/>
              </a:gs>
              <a:gs pos="78000">
                <a:srgbClr val="D2BDB4"/>
              </a:gs>
              <a:gs pos="52000">
                <a:srgbClr val="E0C9B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94DC91-E2CE-F8F5-66A8-129B2E0DFBF2}"/>
              </a:ext>
            </a:extLst>
          </p:cNvPr>
          <p:cNvPicPr>
            <a:picLocks noChangeAspect="1"/>
          </p:cNvPicPr>
          <p:nvPr/>
        </p:nvPicPr>
        <p:blipFill rotWithShape="1">
          <a:blip r:embed="rId2"/>
          <a:srcRect l="26559" t="33305" r="19220" b="7226"/>
          <a:stretch/>
        </p:blipFill>
        <p:spPr>
          <a:xfrm>
            <a:off x="5581475" y="1575881"/>
            <a:ext cx="6610525" cy="3851796"/>
          </a:xfrm>
          <a:prstGeom prst="rect">
            <a:avLst/>
          </a:prstGeom>
        </p:spPr>
      </p:pic>
    </p:spTree>
    <p:extLst>
      <p:ext uri="{BB962C8B-B14F-4D97-AF65-F5344CB8AC3E}">
        <p14:creationId xmlns:p14="http://schemas.microsoft.com/office/powerpoint/2010/main" val="424674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850AFCC-EB58-A9B3-01C1-CEE0CFF6F38C}"/>
              </a:ext>
            </a:extLst>
          </p:cNvPr>
          <p:cNvSpPr txBox="1"/>
          <p:nvPr/>
        </p:nvSpPr>
        <p:spPr>
          <a:xfrm>
            <a:off x="310394" y="1082181"/>
            <a:ext cx="4929450" cy="2533474"/>
          </a:xfrm>
          <a:prstGeom prst="rect">
            <a:avLst/>
          </a:prstGeom>
        </p:spPr>
        <p:txBody>
          <a:bodyPr vert="horz" lIns="91440" tIns="45720" rIns="91440" bIns="45720" rtlCol="0" anchor="b">
            <a:normAutofit fontScale="92500"/>
          </a:bodyPr>
          <a:lstStyle/>
          <a:p>
            <a:r>
              <a:rPr lang="en-US" sz="2800" dirty="0">
                <a:solidFill>
                  <a:schemeClr val="bg1"/>
                </a:solidFill>
                <a:latin typeface="Century Gothic" panose="020B0502020202020204" pitchFamily="34" charset="0"/>
              </a:rPr>
              <a:t>According to chapter 40, there is a different kind of wall, one that is surrounding the temple by four walls, measure about 536 cubits </a:t>
            </a:r>
            <a:r>
              <a:rPr lang="en-US" sz="2200" dirty="0">
                <a:solidFill>
                  <a:schemeClr val="bg1"/>
                </a:solidFill>
                <a:latin typeface="Century Gothic" panose="020B0502020202020204" pitchFamily="34" charset="0"/>
              </a:rPr>
              <a:t>(about 804 ft)</a:t>
            </a:r>
            <a:r>
              <a:rPr lang="en-US" sz="2800" dirty="0">
                <a:solidFill>
                  <a:schemeClr val="bg1"/>
                </a:solidFill>
                <a:latin typeface="Century Gothic" panose="020B0502020202020204" pitchFamily="34" charset="0"/>
              </a:rPr>
              <a:t> each walls. </a:t>
            </a:r>
          </a:p>
        </p:txBody>
      </p:sp>
      <p:pic>
        <p:nvPicPr>
          <p:cNvPr id="7" name="Picture 6">
            <a:extLst>
              <a:ext uri="{FF2B5EF4-FFF2-40B4-BE49-F238E27FC236}">
                <a16:creationId xmlns:a16="http://schemas.microsoft.com/office/drawing/2014/main" id="{2720B68A-F25E-6548-4357-CBBB32DD5DD9}"/>
              </a:ext>
            </a:extLst>
          </p:cNvPr>
          <p:cNvPicPr>
            <a:picLocks noChangeAspect="1"/>
          </p:cNvPicPr>
          <p:nvPr/>
        </p:nvPicPr>
        <p:blipFill rotWithShape="1">
          <a:blip r:embed="rId2"/>
          <a:srcRect l="31278" t="28601" r="33251" b="5216"/>
          <a:stretch/>
        </p:blipFill>
        <p:spPr>
          <a:xfrm>
            <a:off x="5768899" y="434906"/>
            <a:ext cx="6291021" cy="6250374"/>
          </a:xfrm>
          <a:prstGeom prst="rect">
            <a:avLst/>
          </a:prstGeom>
        </p:spPr>
      </p:pic>
      <p:sp>
        <p:nvSpPr>
          <p:cNvPr id="8" name="TextBox 7">
            <a:extLst>
              <a:ext uri="{FF2B5EF4-FFF2-40B4-BE49-F238E27FC236}">
                <a16:creationId xmlns:a16="http://schemas.microsoft.com/office/drawing/2014/main" id="{A9ADBB3D-399F-44E6-8C8F-8FD82D3340EA}"/>
              </a:ext>
            </a:extLst>
          </p:cNvPr>
          <p:cNvSpPr txBox="1"/>
          <p:nvPr/>
        </p:nvSpPr>
        <p:spPr>
          <a:xfrm>
            <a:off x="80907" y="303899"/>
            <a:ext cx="5380326" cy="461665"/>
          </a:xfrm>
          <a:prstGeom prst="rect">
            <a:avLst/>
          </a:prstGeom>
          <a:noFill/>
        </p:spPr>
        <p:txBody>
          <a:bodyPr wrap="square">
            <a:spAutoFit/>
          </a:bodyPr>
          <a:lstStyle/>
          <a:p>
            <a:r>
              <a:rPr lang="en-US" sz="2400" u="sng" dirty="0">
                <a:solidFill>
                  <a:srgbClr val="FFFF00"/>
                </a:solidFill>
                <a:latin typeface="Century Gothic" panose="020B0502020202020204" pitchFamily="34" charset="0"/>
              </a:rPr>
              <a:t>What about in the book of Ezekiel?</a:t>
            </a:r>
          </a:p>
        </p:txBody>
      </p:sp>
      <p:sp>
        <p:nvSpPr>
          <p:cNvPr id="10" name="TextBox 9">
            <a:extLst>
              <a:ext uri="{FF2B5EF4-FFF2-40B4-BE49-F238E27FC236}">
                <a16:creationId xmlns:a16="http://schemas.microsoft.com/office/drawing/2014/main" id="{161F9D6C-4699-0CC4-5D25-247EFCFDCFFA}"/>
              </a:ext>
            </a:extLst>
          </p:cNvPr>
          <p:cNvSpPr txBox="1"/>
          <p:nvPr/>
        </p:nvSpPr>
        <p:spPr>
          <a:xfrm>
            <a:off x="285226" y="4144161"/>
            <a:ext cx="4983059" cy="1864043"/>
          </a:xfrm>
          <a:prstGeom prst="rect">
            <a:avLst/>
          </a:prstGeom>
          <a:noFill/>
        </p:spPr>
        <p:txBody>
          <a:bodyPr wrap="square">
            <a:spAutoFit/>
          </a:bodyPr>
          <a:lstStyle/>
          <a:p>
            <a:r>
              <a:rPr lang="en-US" sz="2800" dirty="0">
                <a:solidFill>
                  <a:schemeClr val="bg1"/>
                </a:solidFill>
                <a:latin typeface="Century Gothic" panose="020B0502020202020204" pitchFamily="34" charset="0"/>
              </a:rPr>
              <a:t>The wall is only six cubits </a:t>
            </a:r>
            <a:r>
              <a:rPr lang="en-US" sz="2000" dirty="0">
                <a:solidFill>
                  <a:schemeClr val="bg1"/>
                </a:solidFill>
                <a:latin typeface="Century Gothic" panose="020B0502020202020204" pitchFamily="34" charset="0"/>
              </a:rPr>
              <a:t>(about 1 reed or 9 ft)</a:t>
            </a:r>
            <a:r>
              <a:rPr lang="en-US" sz="2800" dirty="0">
                <a:solidFill>
                  <a:schemeClr val="bg1"/>
                </a:solidFill>
                <a:latin typeface="Century Gothic" panose="020B0502020202020204" pitchFamily="34" charset="0"/>
              </a:rPr>
              <a:t> thick and its height as well. So, the walls is only 9 feet tall.</a:t>
            </a:r>
          </a:p>
        </p:txBody>
      </p:sp>
      <p:cxnSp>
        <p:nvCxnSpPr>
          <p:cNvPr id="13" name="Straight Connector 12">
            <a:extLst>
              <a:ext uri="{FF2B5EF4-FFF2-40B4-BE49-F238E27FC236}">
                <a16:creationId xmlns:a16="http://schemas.microsoft.com/office/drawing/2014/main" id="{479178BB-FE78-0B59-027D-33EFBE92FDAB}"/>
              </a:ext>
            </a:extLst>
          </p:cNvPr>
          <p:cNvCxnSpPr/>
          <p:nvPr/>
        </p:nvCxnSpPr>
        <p:spPr>
          <a:xfrm>
            <a:off x="6166485" y="845820"/>
            <a:ext cx="5328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0C78C3-453A-3729-FB88-249E7564DB22}"/>
              </a:ext>
            </a:extLst>
          </p:cNvPr>
          <p:cNvCxnSpPr/>
          <p:nvPr/>
        </p:nvCxnSpPr>
        <p:spPr>
          <a:xfrm>
            <a:off x="11490960" y="821055"/>
            <a:ext cx="0" cy="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E5C1A7-56D5-0CF4-C2C8-CD0B27635AB3}"/>
              </a:ext>
            </a:extLst>
          </p:cNvPr>
          <p:cNvCxnSpPr/>
          <p:nvPr/>
        </p:nvCxnSpPr>
        <p:spPr>
          <a:xfrm>
            <a:off x="6166485" y="822960"/>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90B1699-260F-C391-496A-7B5C054FDB8B}"/>
              </a:ext>
            </a:extLst>
          </p:cNvPr>
          <p:cNvSpPr/>
          <p:nvPr/>
        </p:nvSpPr>
        <p:spPr>
          <a:xfrm>
            <a:off x="8507730" y="807720"/>
            <a:ext cx="678180" cy="72389"/>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70392E5-B5EF-4691-FE64-31F5D3942C80}"/>
              </a:ext>
            </a:extLst>
          </p:cNvPr>
          <p:cNvSpPr txBox="1"/>
          <p:nvPr/>
        </p:nvSpPr>
        <p:spPr>
          <a:xfrm>
            <a:off x="8380095" y="746879"/>
            <a:ext cx="954405" cy="184666"/>
          </a:xfrm>
          <a:prstGeom prst="rect">
            <a:avLst/>
          </a:prstGeom>
          <a:noFill/>
        </p:spPr>
        <p:txBody>
          <a:bodyPr wrap="square">
            <a:spAutoFit/>
          </a:bodyPr>
          <a:lstStyle/>
          <a:p>
            <a:pPr algn="ctr"/>
            <a:r>
              <a:rPr lang="en-US" sz="600" b="1" dirty="0">
                <a:solidFill>
                  <a:srgbClr val="0070C0"/>
                </a:solidFill>
              </a:rPr>
              <a:t>536 cubits (804 Ft)</a:t>
            </a:r>
          </a:p>
        </p:txBody>
      </p:sp>
    </p:spTree>
    <p:extLst>
      <p:ext uri="{BB962C8B-B14F-4D97-AF65-F5344CB8AC3E}">
        <p14:creationId xmlns:p14="http://schemas.microsoft.com/office/powerpoint/2010/main" val="39961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850AFCC-EB58-A9B3-01C1-CEE0CFF6F38C}"/>
              </a:ext>
            </a:extLst>
          </p:cNvPr>
          <p:cNvSpPr txBox="1"/>
          <p:nvPr/>
        </p:nvSpPr>
        <p:spPr>
          <a:xfrm>
            <a:off x="503341" y="1101378"/>
            <a:ext cx="4874002" cy="4854806"/>
          </a:xfrm>
          <a:prstGeom prst="rect">
            <a:avLst/>
          </a:prstGeom>
        </p:spPr>
        <p:txBody>
          <a:bodyPr vert="horz" lIns="91440" tIns="45720" rIns="91440" bIns="45720" rtlCol="0" anchor="b">
            <a:normAutofit fontScale="92500" lnSpcReduction="10000"/>
          </a:bodyPr>
          <a:lstStyle/>
          <a:p>
            <a:r>
              <a:rPr lang="en-US" sz="3600" dirty="0">
                <a:solidFill>
                  <a:schemeClr val="bg1"/>
                </a:solidFill>
                <a:latin typeface="Century Gothic" panose="020B0502020202020204" pitchFamily="34" charset="0"/>
              </a:rPr>
              <a:t>The inner and outer courtyard of the temple have three gates. The measure of the gate area is 60 cubits </a:t>
            </a:r>
            <a:r>
              <a:rPr lang="en-US" sz="3200" dirty="0">
                <a:solidFill>
                  <a:schemeClr val="bg1"/>
                </a:solidFill>
                <a:latin typeface="Century Gothic" panose="020B0502020202020204" pitchFamily="34" charset="0"/>
              </a:rPr>
              <a:t>(about 90 Ft) </a:t>
            </a:r>
            <a:r>
              <a:rPr lang="en-US" sz="3600" dirty="0">
                <a:solidFill>
                  <a:schemeClr val="bg1"/>
                </a:solidFill>
                <a:latin typeface="Century Gothic" panose="020B0502020202020204" pitchFamily="34" charset="0"/>
              </a:rPr>
              <a:t>tall and wide at 25 cubits </a:t>
            </a:r>
            <a:r>
              <a:rPr lang="en-US" sz="3200" dirty="0">
                <a:solidFill>
                  <a:schemeClr val="bg1"/>
                </a:solidFill>
                <a:latin typeface="Century Gothic" panose="020B0502020202020204" pitchFamily="34" charset="0"/>
              </a:rPr>
              <a:t>(about 37.5 Ft)</a:t>
            </a:r>
            <a:r>
              <a:rPr lang="en-US" sz="3600" dirty="0">
                <a:solidFill>
                  <a:schemeClr val="bg1"/>
                </a:solidFill>
                <a:latin typeface="Century Gothic" panose="020B0502020202020204" pitchFamily="34" charset="0"/>
              </a:rPr>
              <a:t>. The entering is 13 cubits </a:t>
            </a:r>
            <a:r>
              <a:rPr lang="en-US" sz="3000" dirty="0">
                <a:solidFill>
                  <a:schemeClr val="bg1"/>
                </a:solidFill>
                <a:latin typeface="Century Gothic" panose="020B0502020202020204" pitchFamily="34" charset="0"/>
              </a:rPr>
              <a:t>(about 19.5 Ft)</a:t>
            </a:r>
            <a:r>
              <a:rPr lang="en-US" sz="3600" dirty="0">
                <a:solidFill>
                  <a:schemeClr val="bg1"/>
                </a:solidFill>
                <a:latin typeface="Century Gothic" panose="020B0502020202020204" pitchFamily="34" charset="0"/>
              </a:rPr>
              <a:t>.</a:t>
            </a:r>
          </a:p>
        </p:txBody>
      </p:sp>
      <p:pic>
        <p:nvPicPr>
          <p:cNvPr id="7" name="Picture 6">
            <a:extLst>
              <a:ext uri="{FF2B5EF4-FFF2-40B4-BE49-F238E27FC236}">
                <a16:creationId xmlns:a16="http://schemas.microsoft.com/office/drawing/2014/main" id="{2720B68A-F25E-6548-4357-CBBB32DD5DD9}"/>
              </a:ext>
            </a:extLst>
          </p:cNvPr>
          <p:cNvPicPr>
            <a:picLocks noChangeAspect="1"/>
          </p:cNvPicPr>
          <p:nvPr/>
        </p:nvPicPr>
        <p:blipFill rotWithShape="1">
          <a:blip r:embed="rId2"/>
          <a:srcRect l="31278" t="28601" r="33251" b="5216"/>
          <a:stretch/>
        </p:blipFill>
        <p:spPr>
          <a:xfrm>
            <a:off x="5768899" y="434906"/>
            <a:ext cx="6291021" cy="6250374"/>
          </a:xfrm>
          <a:prstGeom prst="rect">
            <a:avLst/>
          </a:prstGeom>
        </p:spPr>
      </p:pic>
      <p:sp>
        <p:nvSpPr>
          <p:cNvPr id="8" name="TextBox 7">
            <a:extLst>
              <a:ext uri="{FF2B5EF4-FFF2-40B4-BE49-F238E27FC236}">
                <a16:creationId xmlns:a16="http://schemas.microsoft.com/office/drawing/2014/main" id="{A9ADBB3D-399F-44E6-8C8F-8FD82D3340EA}"/>
              </a:ext>
            </a:extLst>
          </p:cNvPr>
          <p:cNvSpPr txBox="1"/>
          <p:nvPr/>
        </p:nvSpPr>
        <p:spPr>
          <a:xfrm>
            <a:off x="80907" y="303899"/>
            <a:ext cx="5380326" cy="461665"/>
          </a:xfrm>
          <a:prstGeom prst="rect">
            <a:avLst/>
          </a:prstGeom>
          <a:noFill/>
        </p:spPr>
        <p:txBody>
          <a:bodyPr wrap="square">
            <a:spAutoFit/>
          </a:bodyPr>
          <a:lstStyle/>
          <a:p>
            <a:r>
              <a:rPr lang="en-US" sz="2400" u="sng" dirty="0">
                <a:solidFill>
                  <a:srgbClr val="FFFF00"/>
                </a:solidFill>
                <a:latin typeface="Century Gothic" panose="020B0502020202020204" pitchFamily="34" charset="0"/>
              </a:rPr>
              <a:t>What about in the book of Ezekiel?</a:t>
            </a:r>
          </a:p>
        </p:txBody>
      </p:sp>
      <p:cxnSp>
        <p:nvCxnSpPr>
          <p:cNvPr id="13" name="Straight Connector 12">
            <a:extLst>
              <a:ext uri="{FF2B5EF4-FFF2-40B4-BE49-F238E27FC236}">
                <a16:creationId xmlns:a16="http://schemas.microsoft.com/office/drawing/2014/main" id="{479178BB-FE78-0B59-027D-33EFBE92FDAB}"/>
              </a:ext>
            </a:extLst>
          </p:cNvPr>
          <p:cNvCxnSpPr/>
          <p:nvPr/>
        </p:nvCxnSpPr>
        <p:spPr>
          <a:xfrm>
            <a:off x="6166485" y="845820"/>
            <a:ext cx="5328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0C78C3-453A-3729-FB88-249E7564DB22}"/>
              </a:ext>
            </a:extLst>
          </p:cNvPr>
          <p:cNvCxnSpPr/>
          <p:nvPr/>
        </p:nvCxnSpPr>
        <p:spPr>
          <a:xfrm>
            <a:off x="11490960" y="821055"/>
            <a:ext cx="0" cy="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E5C1A7-56D5-0CF4-C2C8-CD0B27635AB3}"/>
              </a:ext>
            </a:extLst>
          </p:cNvPr>
          <p:cNvCxnSpPr/>
          <p:nvPr/>
        </p:nvCxnSpPr>
        <p:spPr>
          <a:xfrm>
            <a:off x="6166485" y="822960"/>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90B1699-260F-C391-496A-7B5C054FDB8B}"/>
              </a:ext>
            </a:extLst>
          </p:cNvPr>
          <p:cNvSpPr/>
          <p:nvPr/>
        </p:nvSpPr>
        <p:spPr>
          <a:xfrm>
            <a:off x="8507730" y="807720"/>
            <a:ext cx="678180" cy="72389"/>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70392E5-B5EF-4691-FE64-31F5D3942C80}"/>
              </a:ext>
            </a:extLst>
          </p:cNvPr>
          <p:cNvSpPr txBox="1"/>
          <p:nvPr/>
        </p:nvSpPr>
        <p:spPr>
          <a:xfrm>
            <a:off x="8380095" y="746879"/>
            <a:ext cx="954405" cy="184666"/>
          </a:xfrm>
          <a:prstGeom prst="rect">
            <a:avLst/>
          </a:prstGeom>
          <a:noFill/>
        </p:spPr>
        <p:txBody>
          <a:bodyPr wrap="square">
            <a:spAutoFit/>
          </a:bodyPr>
          <a:lstStyle/>
          <a:p>
            <a:pPr algn="ctr"/>
            <a:r>
              <a:rPr lang="en-US" sz="600" b="1" dirty="0">
                <a:solidFill>
                  <a:srgbClr val="0070C0"/>
                </a:solidFill>
              </a:rPr>
              <a:t>536 cubits (804 Ft)</a:t>
            </a:r>
          </a:p>
        </p:txBody>
      </p:sp>
    </p:spTree>
    <p:extLst>
      <p:ext uri="{BB962C8B-B14F-4D97-AF65-F5344CB8AC3E}">
        <p14:creationId xmlns:p14="http://schemas.microsoft.com/office/powerpoint/2010/main" val="20114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850AFCC-EB58-A9B3-01C1-CEE0CFF6F38C}"/>
              </a:ext>
            </a:extLst>
          </p:cNvPr>
          <p:cNvSpPr txBox="1"/>
          <p:nvPr/>
        </p:nvSpPr>
        <p:spPr>
          <a:xfrm>
            <a:off x="310393" y="900042"/>
            <a:ext cx="4882391" cy="2900171"/>
          </a:xfrm>
          <a:prstGeom prst="rect">
            <a:avLst/>
          </a:prstGeom>
        </p:spPr>
        <p:txBody>
          <a:bodyPr vert="horz" lIns="91440" tIns="45720" rIns="91440" bIns="45720" rtlCol="0" anchor="b">
            <a:normAutofit/>
          </a:bodyPr>
          <a:lstStyle/>
          <a:p>
            <a:r>
              <a:rPr lang="en-US" sz="2300" dirty="0">
                <a:solidFill>
                  <a:schemeClr val="bg1"/>
                </a:solidFill>
                <a:latin typeface="Century Gothic" panose="020B0502020202020204" pitchFamily="34" charset="0"/>
              </a:rPr>
              <a:t>The other walls which mentioned in chapter 42:15-20 is far out from the temple and the courtyard area. This wall is built into four-square walls at the same measure length at 500 Reeds (about 4,465 Ft). Since one reed equal 6 cubits long. </a:t>
            </a:r>
          </a:p>
        </p:txBody>
      </p:sp>
      <p:pic>
        <p:nvPicPr>
          <p:cNvPr id="7" name="Picture 6">
            <a:extLst>
              <a:ext uri="{FF2B5EF4-FFF2-40B4-BE49-F238E27FC236}">
                <a16:creationId xmlns:a16="http://schemas.microsoft.com/office/drawing/2014/main" id="{2720B68A-F25E-6548-4357-CBBB32DD5DD9}"/>
              </a:ext>
            </a:extLst>
          </p:cNvPr>
          <p:cNvPicPr>
            <a:picLocks noChangeAspect="1"/>
          </p:cNvPicPr>
          <p:nvPr/>
        </p:nvPicPr>
        <p:blipFill rotWithShape="1">
          <a:blip r:embed="rId2"/>
          <a:srcRect l="31278" t="28601" r="33251" b="5216"/>
          <a:stretch/>
        </p:blipFill>
        <p:spPr>
          <a:xfrm>
            <a:off x="8598679" y="3191098"/>
            <a:ext cx="629211" cy="625146"/>
          </a:xfrm>
          <a:prstGeom prst="rect">
            <a:avLst/>
          </a:prstGeom>
        </p:spPr>
      </p:pic>
      <p:sp>
        <p:nvSpPr>
          <p:cNvPr id="8" name="TextBox 7">
            <a:extLst>
              <a:ext uri="{FF2B5EF4-FFF2-40B4-BE49-F238E27FC236}">
                <a16:creationId xmlns:a16="http://schemas.microsoft.com/office/drawing/2014/main" id="{A9ADBB3D-399F-44E6-8C8F-8FD82D3340EA}"/>
              </a:ext>
            </a:extLst>
          </p:cNvPr>
          <p:cNvSpPr txBox="1"/>
          <p:nvPr/>
        </p:nvSpPr>
        <p:spPr>
          <a:xfrm>
            <a:off x="80907" y="303899"/>
            <a:ext cx="5380326" cy="461665"/>
          </a:xfrm>
          <a:prstGeom prst="rect">
            <a:avLst/>
          </a:prstGeom>
          <a:noFill/>
        </p:spPr>
        <p:txBody>
          <a:bodyPr wrap="square">
            <a:spAutoFit/>
          </a:bodyPr>
          <a:lstStyle/>
          <a:p>
            <a:r>
              <a:rPr lang="en-US" sz="2400" u="sng" dirty="0">
                <a:solidFill>
                  <a:srgbClr val="FFFF00"/>
                </a:solidFill>
                <a:latin typeface="Century Gothic" panose="020B0502020202020204" pitchFamily="34" charset="0"/>
              </a:rPr>
              <a:t>What about in the book of Ezekiel?</a:t>
            </a:r>
          </a:p>
        </p:txBody>
      </p:sp>
      <p:grpSp>
        <p:nvGrpSpPr>
          <p:cNvPr id="76" name="Group 75">
            <a:extLst>
              <a:ext uri="{FF2B5EF4-FFF2-40B4-BE49-F238E27FC236}">
                <a16:creationId xmlns:a16="http://schemas.microsoft.com/office/drawing/2014/main" id="{52970CB7-9A02-D13F-3551-9E102E44A249}"/>
              </a:ext>
            </a:extLst>
          </p:cNvPr>
          <p:cNvGrpSpPr/>
          <p:nvPr/>
        </p:nvGrpSpPr>
        <p:grpSpPr>
          <a:xfrm>
            <a:off x="5843396" y="433758"/>
            <a:ext cx="6091890" cy="6101571"/>
            <a:chOff x="6499334" y="748784"/>
            <a:chExt cx="5278302" cy="5286691"/>
          </a:xfrm>
        </p:grpSpPr>
        <p:grpSp>
          <p:nvGrpSpPr>
            <p:cNvPr id="6" name="Group 5">
              <a:extLst>
                <a:ext uri="{FF2B5EF4-FFF2-40B4-BE49-F238E27FC236}">
                  <a16:creationId xmlns:a16="http://schemas.microsoft.com/office/drawing/2014/main" id="{4393B44F-AB5E-B3A8-0786-B274B29E7DB0}"/>
                </a:ext>
              </a:extLst>
            </p:cNvPr>
            <p:cNvGrpSpPr/>
            <p:nvPr/>
          </p:nvGrpSpPr>
          <p:grpSpPr>
            <a:xfrm>
              <a:off x="6758940" y="748784"/>
              <a:ext cx="4738116" cy="366784"/>
              <a:chOff x="6166485" y="748784"/>
              <a:chExt cx="5330571" cy="366784"/>
            </a:xfrm>
          </p:grpSpPr>
          <p:cxnSp>
            <p:nvCxnSpPr>
              <p:cNvPr id="13" name="Straight Connector 12">
                <a:extLst>
                  <a:ext uri="{FF2B5EF4-FFF2-40B4-BE49-F238E27FC236}">
                    <a16:creationId xmlns:a16="http://schemas.microsoft.com/office/drawing/2014/main" id="{479178BB-FE78-0B59-027D-33EFBE92FDAB}"/>
                  </a:ext>
                </a:extLst>
              </p:cNvPr>
              <p:cNvCxnSpPr/>
              <p:nvPr/>
            </p:nvCxnSpPr>
            <p:spPr>
              <a:xfrm>
                <a:off x="6166485" y="845820"/>
                <a:ext cx="5328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0C78C3-453A-3729-FB88-249E7564DB22}"/>
                  </a:ext>
                </a:extLst>
              </p:cNvPr>
              <p:cNvCxnSpPr/>
              <p:nvPr/>
            </p:nvCxnSpPr>
            <p:spPr>
              <a:xfrm>
                <a:off x="11490960" y="821055"/>
                <a:ext cx="0" cy="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E5C1A7-56D5-0CF4-C2C8-CD0B27635AB3}"/>
                  </a:ext>
                </a:extLst>
              </p:cNvPr>
              <p:cNvCxnSpPr/>
              <p:nvPr/>
            </p:nvCxnSpPr>
            <p:spPr>
              <a:xfrm>
                <a:off x="6166485" y="822960"/>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90B1699-260F-C391-496A-7B5C054FDB8B}"/>
                  </a:ext>
                </a:extLst>
              </p:cNvPr>
              <p:cNvSpPr/>
              <p:nvPr/>
            </p:nvSpPr>
            <p:spPr>
              <a:xfrm>
                <a:off x="8385810" y="807720"/>
                <a:ext cx="876300" cy="72389"/>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70392E5-B5EF-4691-FE64-31F5D3942C80}"/>
                  </a:ext>
                </a:extLst>
              </p:cNvPr>
              <p:cNvSpPr txBox="1"/>
              <p:nvPr/>
            </p:nvSpPr>
            <p:spPr>
              <a:xfrm>
                <a:off x="8279128" y="748784"/>
                <a:ext cx="1100016" cy="146670"/>
              </a:xfrm>
              <a:prstGeom prst="rect">
                <a:avLst/>
              </a:prstGeom>
              <a:noFill/>
            </p:spPr>
            <p:txBody>
              <a:bodyPr wrap="square">
                <a:spAutoFit/>
              </a:bodyPr>
              <a:lstStyle/>
              <a:p>
                <a:pPr algn="ctr"/>
                <a:r>
                  <a:rPr lang="en-US" sz="500" b="1" dirty="0">
                    <a:solidFill>
                      <a:srgbClr val="0070C0"/>
                    </a:solidFill>
                  </a:rPr>
                  <a:t>500 Reeds (4,465 Ft)</a:t>
                </a:r>
              </a:p>
            </p:txBody>
          </p:sp>
          <p:sp>
            <p:nvSpPr>
              <p:cNvPr id="3" name="TextBox 2">
                <a:extLst>
                  <a:ext uri="{FF2B5EF4-FFF2-40B4-BE49-F238E27FC236}">
                    <a16:creationId xmlns:a16="http://schemas.microsoft.com/office/drawing/2014/main" id="{CCD570B5-364A-EFAF-684A-0924F4A9D442}"/>
                  </a:ext>
                </a:extLst>
              </p:cNvPr>
              <p:cNvSpPr txBox="1"/>
              <p:nvPr/>
            </p:nvSpPr>
            <p:spPr>
              <a:xfrm>
                <a:off x="8616314" y="854303"/>
                <a:ext cx="464924" cy="200055"/>
              </a:xfrm>
              <a:prstGeom prst="rect">
                <a:avLst/>
              </a:prstGeom>
              <a:noFill/>
            </p:spPr>
            <p:txBody>
              <a:bodyPr wrap="square">
                <a:spAutoFit/>
              </a:bodyPr>
              <a:lstStyle/>
              <a:p>
                <a:r>
                  <a:rPr lang="en-US" sz="700" b="1" dirty="0">
                    <a:solidFill>
                      <a:srgbClr val="0070C0"/>
                    </a:solidFill>
                  </a:rPr>
                  <a:t>Wall</a:t>
                </a:r>
                <a:endParaRPr lang="en-US" dirty="0"/>
              </a:p>
            </p:txBody>
          </p:sp>
          <p:sp>
            <p:nvSpPr>
              <p:cNvPr id="5" name="Rectangle 4">
                <a:extLst>
                  <a:ext uri="{FF2B5EF4-FFF2-40B4-BE49-F238E27FC236}">
                    <a16:creationId xmlns:a16="http://schemas.microsoft.com/office/drawing/2014/main" id="{426B7665-2B8D-DDF1-0081-0F47B746CEDA}"/>
                  </a:ext>
                </a:extLst>
              </p:cNvPr>
              <p:cNvSpPr/>
              <p:nvPr/>
            </p:nvSpPr>
            <p:spPr>
              <a:xfrm>
                <a:off x="6199632" y="1048512"/>
                <a:ext cx="5297424" cy="67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5FB260-9AB9-CC7C-3EA9-165BEE14BB2B}"/>
                </a:ext>
              </a:extLst>
            </p:cNvPr>
            <p:cNvGrpSpPr/>
            <p:nvPr/>
          </p:nvGrpSpPr>
          <p:grpSpPr>
            <a:xfrm rot="16200000">
              <a:off x="4308016" y="3238975"/>
              <a:ext cx="4738116" cy="355480"/>
              <a:chOff x="6166485" y="760088"/>
              <a:chExt cx="5330571" cy="355480"/>
            </a:xfrm>
          </p:grpSpPr>
          <p:cxnSp>
            <p:nvCxnSpPr>
              <p:cNvPr id="53" name="Straight Connector 52">
                <a:extLst>
                  <a:ext uri="{FF2B5EF4-FFF2-40B4-BE49-F238E27FC236}">
                    <a16:creationId xmlns:a16="http://schemas.microsoft.com/office/drawing/2014/main" id="{2AD1EF95-48A4-ECFC-8D53-DDC3242C444B}"/>
                  </a:ext>
                </a:extLst>
              </p:cNvPr>
              <p:cNvCxnSpPr/>
              <p:nvPr/>
            </p:nvCxnSpPr>
            <p:spPr>
              <a:xfrm>
                <a:off x="6166485" y="845820"/>
                <a:ext cx="5328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3827FF0-F431-4532-5A51-048D067A3F49}"/>
                  </a:ext>
                </a:extLst>
              </p:cNvPr>
              <p:cNvCxnSpPr/>
              <p:nvPr/>
            </p:nvCxnSpPr>
            <p:spPr>
              <a:xfrm>
                <a:off x="11490960" y="821055"/>
                <a:ext cx="0" cy="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3510958-54D2-C4A6-4D8D-A6E7260560F9}"/>
                  </a:ext>
                </a:extLst>
              </p:cNvPr>
              <p:cNvCxnSpPr/>
              <p:nvPr/>
            </p:nvCxnSpPr>
            <p:spPr>
              <a:xfrm>
                <a:off x="6166485" y="822960"/>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519724A-C844-7466-61EE-5ADF5D505637}"/>
                  </a:ext>
                </a:extLst>
              </p:cNvPr>
              <p:cNvSpPr/>
              <p:nvPr/>
            </p:nvSpPr>
            <p:spPr>
              <a:xfrm>
                <a:off x="8385810" y="807720"/>
                <a:ext cx="876300" cy="72389"/>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98E8221-523C-162C-74CA-F4BC4CAEDB0D}"/>
                  </a:ext>
                </a:extLst>
              </p:cNvPr>
              <p:cNvSpPr txBox="1"/>
              <p:nvPr/>
            </p:nvSpPr>
            <p:spPr>
              <a:xfrm>
                <a:off x="8279127" y="760088"/>
                <a:ext cx="1100016" cy="146670"/>
              </a:xfrm>
              <a:prstGeom prst="rect">
                <a:avLst/>
              </a:prstGeom>
              <a:noFill/>
            </p:spPr>
            <p:txBody>
              <a:bodyPr wrap="square">
                <a:spAutoFit/>
              </a:bodyPr>
              <a:lstStyle/>
              <a:p>
                <a:pPr algn="ctr"/>
                <a:r>
                  <a:rPr lang="en-US" sz="500" b="1" dirty="0">
                    <a:solidFill>
                      <a:srgbClr val="0070C0"/>
                    </a:solidFill>
                  </a:rPr>
                  <a:t>500 Reeds (4,465 Ft)</a:t>
                </a:r>
              </a:p>
            </p:txBody>
          </p:sp>
          <p:sp>
            <p:nvSpPr>
              <p:cNvPr id="58" name="TextBox 57">
                <a:extLst>
                  <a:ext uri="{FF2B5EF4-FFF2-40B4-BE49-F238E27FC236}">
                    <a16:creationId xmlns:a16="http://schemas.microsoft.com/office/drawing/2014/main" id="{65F41251-1493-C5C4-3D78-D0DDD3FD42E8}"/>
                  </a:ext>
                </a:extLst>
              </p:cNvPr>
              <p:cNvSpPr txBox="1"/>
              <p:nvPr/>
            </p:nvSpPr>
            <p:spPr>
              <a:xfrm>
                <a:off x="8616314" y="854303"/>
                <a:ext cx="464924" cy="200055"/>
              </a:xfrm>
              <a:prstGeom prst="rect">
                <a:avLst/>
              </a:prstGeom>
              <a:noFill/>
            </p:spPr>
            <p:txBody>
              <a:bodyPr wrap="square">
                <a:spAutoFit/>
              </a:bodyPr>
              <a:lstStyle/>
              <a:p>
                <a:r>
                  <a:rPr lang="en-US" sz="700" b="1" dirty="0">
                    <a:solidFill>
                      <a:srgbClr val="0070C0"/>
                    </a:solidFill>
                  </a:rPr>
                  <a:t>Wall</a:t>
                </a:r>
                <a:endParaRPr lang="en-US" dirty="0"/>
              </a:p>
            </p:txBody>
          </p:sp>
          <p:sp>
            <p:nvSpPr>
              <p:cNvPr id="59" name="Rectangle 58">
                <a:extLst>
                  <a:ext uri="{FF2B5EF4-FFF2-40B4-BE49-F238E27FC236}">
                    <a16:creationId xmlns:a16="http://schemas.microsoft.com/office/drawing/2014/main" id="{691F351C-AE6F-B80D-2EFC-1D52CB5C24EE}"/>
                  </a:ext>
                </a:extLst>
              </p:cNvPr>
              <p:cNvSpPr/>
              <p:nvPr/>
            </p:nvSpPr>
            <p:spPr>
              <a:xfrm>
                <a:off x="6199632" y="1048512"/>
                <a:ext cx="5297424" cy="67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0AF87A10-0223-92BB-FC00-DE4A06939DBC}"/>
                </a:ext>
              </a:extLst>
            </p:cNvPr>
            <p:cNvGrpSpPr/>
            <p:nvPr/>
          </p:nvGrpSpPr>
          <p:grpSpPr>
            <a:xfrm rot="5400000" flipH="1">
              <a:off x="9230838" y="3240373"/>
              <a:ext cx="4738116" cy="355481"/>
              <a:chOff x="6166485" y="760087"/>
              <a:chExt cx="5330571" cy="355481"/>
            </a:xfrm>
          </p:grpSpPr>
          <p:cxnSp>
            <p:nvCxnSpPr>
              <p:cNvPr id="61" name="Straight Connector 60">
                <a:extLst>
                  <a:ext uri="{FF2B5EF4-FFF2-40B4-BE49-F238E27FC236}">
                    <a16:creationId xmlns:a16="http://schemas.microsoft.com/office/drawing/2014/main" id="{6BAF3BAC-834A-68E4-9E0B-79BB4067A2B5}"/>
                  </a:ext>
                </a:extLst>
              </p:cNvPr>
              <p:cNvCxnSpPr/>
              <p:nvPr/>
            </p:nvCxnSpPr>
            <p:spPr>
              <a:xfrm>
                <a:off x="6166485" y="845820"/>
                <a:ext cx="5328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BA490F7-EC71-B091-2D61-BE5DB1790A0B}"/>
                  </a:ext>
                </a:extLst>
              </p:cNvPr>
              <p:cNvCxnSpPr/>
              <p:nvPr/>
            </p:nvCxnSpPr>
            <p:spPr>
              <a:xfrm>
                <a:off x="11490960" y="821055"/>
                <a:ext cx="0" cy="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768F0F6-0C5F-8FE8-C17A-713ADD1C32C0}"/>
                  </a:ext>
                </a:extLst>
              </p:cNvPr>
              <p:cNvCxnSpPr/>
              <p:nvPr/>
            </p:nvCxnSpPr>
            <p:spPr>
              <a:xfrm>
                <a:off x="6166485" y="822960"/>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9BF6CBB-56B1-00DD-A8AD-3EE25121CC21}"/>
                  </a:ext>
                </a:extLst>
              </p:cNvPr>
              <p:cNvSpPr/>
              <p:nvPr/>
            </p:nvSpPr>
            <p:spPr>
              <a:xfrm>
                <a:off x="8385810" y="807720"/>
                <a:ext cx="876300" cy="72389"/>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BE5C23F3-08CD-73C5-7816-78034DB82B7B}"/>
                  </a:ext>
                </a:extLst>
              </p:cNvPr>
              <p:cNvSpPr txBox="1"/>
              <p:nvPr/>
            </p:nvSpPr>
            <p:spPr>
              <a:xfrm>
                <a:off x="8279127" y="760087"/>
                <a:ext cx="1100016" cy="146670"/>
              </a:xfrm>
              <a:prstGeom prst="rect">
                <a:avLst/>
              </a:prstGeom>
              <a:noFill/>
            </p:spPr>
            <p:txBody>
              <a:bodyPr wrap="square">
                <a:spAutoFit/>
              </a:bodyPr>
              <a:lstStyle/>
              <a:p>
                <a:pPr algn="ctr"/>
                <a:r>
                  <a:rPr lang="en-US" sz="500" b="1" dirty="0">
                    <a:solidFill>
                      <a:srgbClr val="0070C0"/>
                    </a:solidFill>
                  </a:rPr>
                  <a:t>500 Reeds (4,465 Ft)</a:t>
                </a:r>
              </a:p>
            </p:txBody>
          </p:sp>
          <p:sp>
            <p:nvSpPr>
              <p:cNvPr id="66" name="TextBox 65">
                <a:extLst>
                  <a:ext uri="{FF2B5EF4-FFF2-40B4-BE49-F238E27FC236}">
                    <a16:creationId xmlns:a16="http://schemas.microsoft.com/office/drawing/2014/main" id="{4E4CAF0E-AA27-F1E6-4467-3BA18B345EDF}"/>
                  </a:ext>
                </a:extLst>
              </p:cNvPr>
              <p:cNvSpPr txBox="1"/>
              <p:nvPr/>
            </p:nvSpPr>
            <p:spPr>
              <a:xfrm>
                <a:off x="8616314" y="854303"/>
                <a:ext cx="464924" cy="200055"/>
              </a:xfrm>
              <a:prstGeom prst="rect">
                <a:avLst/>
              </a:prstGeom>
              <a:noFill/>
            </p:spPr>
            <p:txBody>
              <a:bodyPr wrap="square">
                <a:spAutoFit/>
              </a:bodyPr>
              <a:lstStyle/>
              <a:p>
                <a:r>
                  <a:rPr lang="en-US" sz="700" b="1" dirty="0">
                    <a:solidFill>
                      <a:srgbClr val="0070C0"/>
                    </a:solidFill>
                  </a:rPr>
                  <a:t>Wall</a:t>
                </a:r>
                <a:endParaRPr lang="en-US" dirty="0"/>
              </a:p>
            </p:txBody>
          </p:sp>
          <p:sp>
            <p:nvSpPr>
              <p:cNvPr id="67" name="Rectangle 66">
                <a:extLst>
                  <a:ext uri="{FF2B5EF4-FFF2-40B4-BE49-F238E27FC236}">
                    <a16:creationId xmlns:a16="http://schemas.microsoft.com/office/drawing/2014/main" id="{AED6E106-B9A6-8489-C314-6FB158A8A1F0}"/>
                  </a:ext>
                </a:extLst>
              </p:cNvPr>
              <p:cNvSpPr/>
              <p:nvPr/>
            </p:nvSpPr>
            <p:spPr>
              <a:xfrm>
                <a:off x="6199632" y="1048512"/>
                <a:ext cx="5297424" cy="67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5667F261-05E0-EAB4-BA09-92DFDDD123CD}"/>
                </a:ext>
              </a:extLst>
            </p:cNvPr>
            <p:cNvGrpSpPr/>
            <p:nvPr/>
          </p:nvGrpSpPr>
          <p:grpSpPr>
            <a:xfrm flipV="1">
              <a:off x="6760338" y="5691298"/>
              <a:ext cx="4738116" cy="344177"/>
              <a:chOff x="6166485" y="771391"/>
              <a:chExt cx="5330571" cy="344177"/>
            </a:xfrm>
          </p:grpSpPr>
          <p:cxnSp>
            <p:nvCxnSpPr>
              <p:cNvPr id="69" name="Straight Connector 68">
                <a:extLst>
                  <a:ext uri="{FF2B5EF4-FFF2-40B4-BE49-F238E27FC236}">
                    <a16:creationId xmlns:a16="http://schemas.microsoft.com/office/drawing/2014/main" id="{045EA250-1647-CD00-C620-ED110A2FA8F3}"/>
                  </a:ext>
                </a:extLst>
              </p:cNvPr>
              <p:cNvCxnSpPr/>
              <p:nvPr/>
            </p:nvCxnSpPr>
            <p:spPr>
              <a:xfrm>
                <a:off x="6166485" y="845820"/>
                <a:ext cx="5328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2DE6AB1-E92D-763A-6C62-43C47646B6CE}"/>
                  </a:ext>
                </a:extLst>
              </p:cNvPr>
              <p:cNvCxnSpPr/>
              <p:nvPr/>
            </p:nvCxnSpPr>
            <p:spPr>
              <a:xfrm>
                <a:off x="11490960" y="821055"/>
                <a:ext cx="0" cy="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97F42D-718B-9F63-EF67-598BC0FDB666}"/>
                  </a:ext>
                </a:extLst>
              </p:cNvPr>
              <p:cNvCxnSpPr/>
              <p:nvPr/>
            </p:nvCxnSpPr>
            <p:spPr>
              <a:xfrm>
                <a:off x="6166485" y="822960"/>
                <a:ext cx="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F6A4454C-5EEF-1D10-A2DE-2FF9DF105C66}"/>
                  </a:ext>
                </a:extLst>
              </p:cNvPr>
              <p:cNvSpPr/>
              <p:nvPr/>
            </p:nvSpPr>
            <p:spPr>
              <a:xfrm>
                <a:off x="8385810" y="807720"/>
                <a:ext cx="876300" cy="72389"/>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44E5DFDC-A659-6B94-A143-CF9FF9A5521D}"/>
                  </a:ext>
                </a:extLst>
              </p:cNvPr>
              <p:cNvSpPr txBox="1"/>
              <p:nvPr/>
            </p:nvSpPr>
            <p:spPr>
              <a:xfrm>
                <a:off x="8279128" y="771391"/>
                <a:ext cx="1100016" cy="146670"/>
              </a:xfrm>
              <a:prstGeom prst="rect">
                <a:avLst/>
              </a:prstGeom>
              <a:noFill/>
            </p:spPr>
            <p:txBody>
              <a:bodyPr wrap="square">
                <a:spAutoFit/>
              </a:bodyPr>
              <a:lstStyle/>
              <a:p>
                <a:pPr algn="ctr"/>
                <a:r>
                  <a:rPr lang="en-US" sz="500" b="1" dirty="0">
                    <a:solidFill>
                      <a:srgbClr val="0070C0"/>
                    </a:solidFill>
                  </a:rPr>
                  <a:t>500 Reeds (4,465 Ft)</a:t>
                </a:r>
              </a:p>
            </p:txBody>
          </p:sp>
          <p:sp>
            <p:nvSpPr>
              <p:cNvPr id="74" name="TextBox 73">
                <a:extLst>
                  <a:ext uri="{FF2B5EF4-FFF2-40B4-BE49-F238E27FC236}">
                    <a16:creationId xmlns:a16="http://schemas.microsoft.com/office/drawing/2014/main" id="{8647735E-3FEC-136C-126C-F4135C533AD1}"/>
                  </a:ext>
                </a:extLst>
              </p:cNvPr>
              <p:cNvSpPr txBox="1"/>
              <p:nvPr/>
            </p:nvSpPr>
            <p:spPr>
              <a:xfrm>
                <a:off x="8616314" y="854303"/>
                <a:ext cx="464924" cy="200055"/>
              </a:xfrm>
              <a:prstGeom prst="rect">
                <a:avLst/>
              </a:prstGeom>
              <a:noFill/>
            </p:spPr>
            <p:txBody>
              <a:bodyPr wrap="square">
                <a:spAutoFit/>
              </a:bodyPr>
              <a:lstStyle/>
              <a:p>
                <a:r>
                  <a:rPr lang="en-US" sz="700" b="1" dirty="0">
                    <a:solidFill>
                      <a:srgbClr val="0070C0"/>
                    </a:solidFill>
                  </a:rPr>
                  <a:t>Wall</a:t>
                </a:r>
                <a:endParaRPr lang="en-US" dirty="0"/>
              </a:p>
            </p:txBody>
          </p:sp>
          <p:sp>
            <p:nvSpPr>
              <p:cNvPr id="75" name="Rectangle 74">
                <a:extLst>
                  <a:ext uri="{FF2B5EF4-FFF2-40B4-BE49-F238E27FC236}">
                    <a16:creationId xmlns:a16="http://schemas.microsoft.com/office/drawing/2014/main" id="{CD005B6D-9A31-AB45-0DCE-E6147AE3790A}"/>
                  </a:ext>
                </a:extLst>
              </p:cNvPr>
              <p:cNvSpPr/>
              <p:nvPr/>
            </p:nvSpPr>
            <p:spPr>
              <a:xfrm>
                <a:off x="6199632" y="1048512"/>
                <a:ext cx="5297424" cy="67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77" name="TextBox 76">
            <a:extLst>
              <a:ext uri="{FF2B5EF4-FFF2-40B4-BE49-F238E27FC236}">
                <a16:creationId xmlns:a16="http://schemas.microsoft.com/office/drawing/2014/main" id="{9A268596-861F-8787-287A-5873D47393D8}"/>
              </a:ext>
            </a:extLst>
          </p:cNvPr>
          <p:cNvSpPr txBox="1"/>
          <p:nvPr/>
        </p:nvSpPr>
        <p:spPr>
          <a:xfrm>
            <a:off x="286624" y="3980199"/>
            <a:ext cx="5006829" cy="2311544"/>
          </a:xfrm>
          <a:prstGeom prst="rect">
            <a:avLst/>
          </a:prstGeom>
        </p:spPr>
        <p:txBody>
          <a:bodyPr vert="horz" lIns="91440" tIns="45720" rIns="91440" bIns="45720" rtlCol="0" anchor="b">
            <a:normAutofit/>
          </a:bodyPr>
          <a:lstStyle/>
          <a:p>
            <a:r>
              <a:rPr lang="en-US" sz="2400" dirty="0">
                <a:solidFill>
                  <a:schemeClr val="bg1"/>
                </a:solidFill>
                <a:latin typeface="Century Gothic" panose="020B0502020202020204" pitchFamily="34" charset="0"/>
              </a:rPr>
              <a:t>We are talking about the  calculated figure for a mile. It turn out to be only </a:t>
            </a:r>
            <a:r>
              <a:rPr lang="en-US" sz="2400" dirty="0">
                <a:solidFill>
                  <a:srgbClr val="FFFF00"/>
                </a:solidFill>
                <a:latin typeface="Century Gothic" panose="020B0502020202020204" pitchFamily="34" charset="0"/>
              </a:rPr>
              <a:t>0.84564394 mile</a:t>
            </a:r>
            <a:r>
              <a:rPr lang="en-US" sz="2400" dirty="0">
                <a:solidFill>
                  <a:schemeClr val="bg1"/>
                </a:solidFill>
                <a:latin typeface="Century Gothic" panose="020B0502020202020204" pitchFamily="34" charset="0"/>
              </a:rPr>
              <a:t>. As you can see, this is nothing like what the Revelation chapter 21 speak of.</a:t>
            </a:r>
          </a:p>
        </p:txBody>
      </p:sp>
      <p:grpSp>
        <p:nvGrpSpPr>
          <p:cNvPr id="84" name="Group 83">
            <a:extLst>
              <a:ext uri="{FF2B5EF4-FFF2-40B4-BE49-F238E27FC236}">
                <a16:creationId xmlns:a16="http://schemas.microsoft.com/office/drawing/2014/main" id="{133C08D3-FB99-1C42-8AEE-6DEEE12934C2}"/>
              </a:ext>
            </a:extLst>
          </p:cNvPr>
          <p:cNvGrpSpPr/>
          <p:nvPr/>
        </p:nvGrpSpPr>
        <p:grpSpPr>
          <a:xfrm rot="20786355">
            <a:off x="8752524" y="3136801"/>
            <a:ext cx="314743" cy="284213"/>
            <a:chOff x="9128418" y="2544645"/>
            <a:chExt cx="623520" cy="563040"/>
          </a:xfrm>
        </p:grpSpPr>
        <mc:AlternateContent xmlns:mc="http://schemas.openxmlformats.org/markup-compatibility/2006" xmlns:p14="http://schemas.microsoft.com/office/powerpoint/2010/main">
          <mc:Choice Requires="p14">
            <p:contentPart p14:bwMode="auto" r:id="rId3">
              <p14:nvContentPartPr>
                <p14:cNvPr id="82" name="Ink 81">
                  <a:extLst>
                    <a:ext uri="{FF2B5EF4-FFF2-40B4-BE49-F238E27FC236}">
                      <a16:creationId xmlns:a16="http://schemas.microsoft.com/office/drawing/2014/main" id="{D4AD0DF0-7E52-7763-C5F7-745E22C6DF77}"/>
                    </a:ext>
                  </a:extLst>
                </p14:cNvPr>
                <p14:cNvContentPartPr/>
                <p14:nvPr/>
              </p14:nvContentPartPr>
              <p14:xfrm>
                <a:off x="9128418" y="2917245"/>
                <a:ext cx="214560" cy="190440"/>
              </p14:xfrm>
            </p:contentPart>
          </mc:Choice>
          <mc:Fallback xmlns="">
            <p:pic>
              <p:nvPicPr>
                <p:cNvPr id="82" name="Ink 81">
                  <a:extLst>
                    <a:ext uri="{FF2B5EF4-FFF2-40B4-BE49-F238E27FC236}">
                      <a16:creationId xmlns:a16="http://schemas.microsoft.com/office/drawing/2014/main" id="{D4AD0DF0-7E52-7763-C5F7-745E22C6DF77}"/>
                    </a:ext>
                  </a:extLst>
                </p:cNvPr>
                <p:cNvPicPr/>
                <p:nvPr/>
              </p:nvPicPr>
              <p:blipFill>
                <a:blip r:embed="rId4"/>
                <a:stretch>
                  <a:fillRect/>
                </a:stretch>
              </p:blipFill>
              <p:spPr>
                <a:xfrm>
                  <a:off x="9110597" y="2899414"/>
                  <a:ext cx="249488" cy="2253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3" name="Ink 82">
                  <a:extLst>
                    <a:ext uri="{FF2B5EF4-FFF2-40B4-BE49-F238E27FC236}">
                      <a16:creationId xmlns:a16="http://schemas.microsoft.com/office/drawing/2014/main" id="{C57F03FA-3B94-F0EB-5F44-51B4A8D8C329}"/>
                    </a:ext>
                  </a:extLst>
                </p14:cNvPr>
                <p14:cNvContentPartPr/>
                <p14:nvPr/>
              </p14:nvContentPartPr>
              <p14:xfrm>
                <a:off x="9183138" y="2544645"/>
                <a:ext cx="568800" cy="540720"/>
              </p14:xfrm>
            </p:contentPart>
          </mc:Choice>
          <mc:Fallback xmlns="">
            <p:pic>
              <p:nvPicPr>
                <p:cNvPr id="83" name="Ink 82">
                  <a:extLst>
                    <a:ext uri="{FF2B5EF4-FFF2-40B4-BE49-F238E27FC236}">
                      <a16:creationId xmlns:a16="http://schemas.microsoft.com/office/drawing/2014/main" id="{C57F03FA-3B94-F0EB-5F44-51B4A8D8C329}"/>
                    </a:ext>
                  </a:extLst>
                </p:cNvPr>
                <p:cNvPicPr/>
                <p:nvPr/>
              </p:nvPicPr>
              <p:blipFill>
                <a:blip r:embed="rId6"/>
                <a:stretch>
                  <a:fillRect/>
                </a:stretch>
              </p:blipFill>
              <p:spPr>
                <a:xfrm>
                  <a:off x="9165318" y="2526811"/>
                  <a:ext cx="603726" cy="575674"/>
                </a:xfrm>
                <a:prstGeom prst="rect">
                  <a:avLst/>
                </a:prstGeom>
              </p:spPr>
            </p:pic>
          </mc:Fallback>
        </mc:AlternateContent>
      </p:grpSp>
      <p:sp>
        <p:nvSpPr>
          <p:cNvPr id="86" name="TextBox 85">
            <a:extLst>
              <a:ext uri="{FF2B5EF4-FFF2-40B4-BE49-F238E27FC236}">
                <a16:creationId xmlns:a16="http://schemas.microsoft.com/office/drawing/2014/main" id="{8FAAF79E-9F0D-49CB-236E-C587BC671EFD}"/>
              </a:ext>
            </a:extLst>
          </p:cNvPr>
          <p:cNvSpPr txBox="1"/>
          <p:nvPr/>
        </p:nvSpPr>
        <p:spPr>
          <a:xfrm>
            <a:off x="8808441" y="2868927"/>
            <a:ext cx="671119" cy="268556"/>
          </a:xfrm>
          <a:prstGeom prst="rect">
            <a:avLst/>
          </a:prstGeom>
          <a:noFill/>
        </p:spPr>
        <p:txBody>
          <a:bodyPr wrap="square">
            <a:spAutoFit/>
          </a:bodyPr>
          <a:lstStyle/>
          <a:p>
            <a:r>
              <a:rPr lang="en-US" sz="1100" dirty="0">
                <a:solidFill>
                  <a:srgbClr val="002060"/>
                </a:solidFill>
                <a:latin typeface="Century Gothic" panose="020B0502020202020204" pitchFamily="34" charset="0"/>
              </a:rPr>
              <a:t>TEMPLE</a:t>
            </a:r>
            <a:endParaRPr lang="en-US" sz="1100" dirty="0">
              <a:solidFill>
                <a:srgbClr val="002060"/>
              </a:solidFill>
            </a:endParaRPr>
          </a:p>
        </p:txBody>
      </p:sp>
      <p:grpSp>
        <p:nvGrpSpPr>
          <p:cNvPr id="87" name="Group 86">
            <a:extLst>
              <a:ext uri="{FF2B5EF4-FFF2-40B4-BE49-F238E27FC236}">
                <a16:creationId xmlns:a16="http://schemas.microsoft.com/office/drawing/2014/main" id="{A8B3CB54-4034-E125-E776-54ED85BAAB89}"/>
              </a:ext>
            </a:extLst>
          </p:cNvPr>
          <p:cNvGrpSpPr/>
          <p:nvPr/>
        </p:nvGrpSpPr>
        <p:grpSpPr>
          <a:xfrm rot="9237484" flipH="1">
            <a:off x="9097872" y="3607984"/>
            <a:ext cx="314743" cy="284213"/>
            <a:chOff x="9128418" y="2544645"/>
            <a:chExt cx="623520" cy="563040"/>
          </a:xfrm>
        </p:grpSpPr>
        <mc:AlternateContent xmlns:mc="http://schemas.openxmlformats.org/markup-compatibility/2006" xmlns:p14="http://schemas.microsoft.com/office/powerpoint/2010/main">
          <mc:Choice Requires="p14">
            <p:contentPart p14:bwMode="auto" r:id="rId7">
              <p14:nvContentPartPr>
                <p14:cNvPr id="88" name="Ink 87">
                  <a:extLst>
                    <a:ext uri="{FF2B5EF4-FFF2-40B4-BE49-F238E27FC236}">
                      <a16:creationId xmlns:a16="http://schemas.microsoft.com/office/drawing/2014/main" id="{80DA549E-91F2-2F79-3455-DA0286F88635}"/>
                    </a:ext>
                  </a:extLst>
                </p14:cNvPr>
                <p14:cNvContentPartPr/>
                <p14:nvPr/>
              </p14:nvContentPartPr>
              <p14:xfrm>
                <a:off x="9128418" y="2917245"/>
                <a:ext cx="214560" cy="190440"/>
              </p14:xfrm>
            </p:contentPart>
          </mc:Choice>
          <mc:Fallback xmlns="">
            <p:pic>
              <p:nvPicPr>
                <p:cNvPr id="88" name="Ink 87">
                  <a:extLst>
                    <a:ext uri="{FF2B5EF4-FFF2-40B4-BE49-F238E27FC236}">
                      <a16:creationId xmlns:a16="http://schemas.microsoft.com/office/drawing/2014/main" id="{80DA549E-91F2-2F79-3455-DA0286F88635}"/>
                    </a:ext>
                  </a:extLst>
                </p:cNvPr>
                <p:cNvPicPr/>
                <p:nvPr/>
              </p:nvPicPr>
              <p:blipFill>
                <a:blip r:embed="rId8"/>
                <a:stretch>
                  <a:fillRect/>
                </a:stretch>
              </p:blipFill>
              <p:spPr>
                <a:xfrm>
                  <a:off x="9111310" y="2899414"/>
                  <a:ext cx="249488" cy="22539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9" name="Ink 88">
                  <a:extLst>
                    <a:ext uri="{FF2B5EF4-FFF2-40B4-BE49-F238E27FC236}">
                      <a16:creationId xmlns:a16="http://schemas.microsoft.com/office/drawing/2014/main" id="{003F7B2E-6C81-8B77-24A3-3AE17D476E6D}"/>
                    </a:ext>
                  </a:extLst>
                </p14:cNvPr>
                <p14:cNvContentPartPr/>
                <p14:nvPr/>
              </p14:nvContentPartPr>
              <p14:xfrm>
                <a:off x="9183138" y="2544645"/>
                <a:ext cx="568800" cy="540720"/>
              </p14:xfrm>
            </p:contentPart>
          </mc:Choice>
          <mc:Fallback xmlns="">
            <p:pic>
              <p:nvPicPr>
                <p:cNvPr id="89" name="Ink 88">
                  <a:extLst>
                    <a:ext uri="{FF2B5EF4-FFF2-40B4-BE49-F238E27FC236}">
                      <a16:creationId xmlns:a16="http://schemas.microsoft.com/office/drawing/2014/main" id="{003F7B2E-6C81-8B77-24A3-3AE17D476E6D}"/>
                    </a:ext>
                  </a:extLst>
                </p:cNvPr>
                <p:cNvPicPr/>
                <p:nvPr/>
              </p:nvPicPr>
              <p:blipFill>
                <a:blip r:embed="rId10"/>
                <a:stretch>
                  <a:fillRect/>
                </a:stretch>
              </p:blipFill>
              <p:spPr>
                <a:xfrm>
                  <a:off x="9166031" y="2526811"/>
                  <a:ext cx="603726" cy="575674"/>
                </a:xfrm>
                <a:prstGeom prst="rect">
                  <a:avLst/>
                </a:prstGeom>
              </p:spPr>
            </p:pic>
          </mc:Fallback>
        </mc:AlternateContent>
      </p:grpSp>
      <p:sp>
        <p:nvSpPr>
          <p:cNvPr id="90" name="TextBox 89">
            <a:extLst>
              <a:ext uri="{FF2B5EF4-FFF2-40B4-BE49-F238E27FC236}">
                <a16:creationId xmlns:a16="http://schemas.microsoft.com/office/drawing/2014/main" id="{7420A52B-DD0F-B46E-1D9F-B339B40209C2}"/>
              </a:ext>
            </a:extLst>
          </p:cNvPr>
          <p:cNvSpPr txBox="1"/>
          <p:nvPr/>
        </p:nvSpPr>
        <p:spPr>
          <a:xfrm>
            <a:off x="9413846" y="3684058"/>
            <a:ext cx="1659622" cy="261610"/>
          </a:xfrm>
          <a:prstGeom prst="rect">
            <a:avLst/>
          </a:prstGeom>
          <a:noFill/>
        </p:spPr>
        <p:txBody>
          <a:bodyPr wrap="square">
            <a:spAutoFit/>
          </a:bodyPr>
          <a:lstStyle/>
          <a:p>
            <a:r>
              <a:rPr lang="en-US" sz="1100" dirty="0">
                <a:solidFill>
                  <a:srgbClr val="002060"/>
                </a:solidFill>
                <a:latin typeface="Century Gothic" panose="020B0502020202020204" pitchFamily="34" charset="0"/>
              </a:rPr>
              <a:t>OUTER COURTYARD</a:t>
            </a:r>
            <a:endParaRPr lang="en-US" sz="1100" dirty="0">
              <a:solidFill>
                <a:srgbClr val="002060"/>
              </a:solidFill>
            </a:endParaRPr>
          </a:p>
        </p:txBody>
      </p:sp>
    </p:spTree>
    <p:extLst>
      <p:ext uri="{BB962C8B-B14F-4D97-AF65-F5344CB8AC3E}">
        <p14:creationId xmlns:p14="http://schemas.microsoft.com/office/powerpoint/2010/main" val="26347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C6B42F-5B21-D2EB-0224-0A48FD94B71E}"/>
              </a:ext>
            </a:extLst>
          </p:cNvPr>
          <p:cNvSpPr txBox="1"/>
          <p:nvPr/>
        </p:nvSpPr>
        <p:spPr>
          <a:xfrm>
            <a:off x="763397" y="872456"/>
            <a:ext cx="10721132" cy="1015663"/>
          </a:xfrm>
          <a:prstGeom prst="rect">
            <a:avLst/>
          </a:prstGeom>
          <a:noFill/>
        </p:spPr>
        <p:txBody>
          <a:bodyPr wrap="square">
            <a:spAutoFit/>
          </a:bodyPr>
          <a:lstStyle/>
          <a:p>
            <a:r>
              <a:rPr lang="en-US" sz="3000" dirty="0">
                <a:solidFill>
                  <a:schemeClr val="bg1"/>
                </a:solidFill>
                <a:latin typeface="Century Gothic" panose="020B0502020202020204" pitchFamily="34" charset="0"/>
              </a:rPr>
              <a:t>There are some of the information from the Revelation chapter 21; new kingdom that doesn’t sound right. </a:t>
            </a:r>
          </a:p>
        </p:txBody>
      </p:sp>
      <p:sp>
        <p:nvSpPr>
          <p:cNvPr id="12" name="TextBox 11">
            <a:extLst>
              <a:ext uri="{FF2B5EF4-FFF2-40B4-BE49-F238E27FC236}">
                <a16:creationId xmlns:a16="http://schemas.microsoft.com/office/drawing/2014/main" id="{E54280DE-F0A4-8789-88F6-54AFB2D57604}"/>
              </a:ext>
            </a:extLst>
          </p:cNvPr>
          <p:cNvSpPr txBox="1"/>
          <p:nvPr/>
        </p:nvSpPr>
        <p:spPr>
          <a:xfrm>
            <a:off x="773884" y="4500342"/>
            <a:ext cx="10626754" cy="1477328"/>
          </a:xfrm>
          <a:prstGeom prst="rect">
            <a:avLst/>
          </a:prstGeom>
          <a:noFill/>
        </p:spPr>
        <p:txBody>
          <a:bodyPr wrap="square">
            <a:spAutoFit/>
          </a:bodyPr>
          <a:lstStyle/>
          <a:p>
            <a:r>
              <a:rPr lang="en-US" sz="3000" dirty="0">
                <a:solidFill>
                  <a:schemeClr val="bg1"/>
                </a:solidFill>
                <a:latin typeface="Century Gothic" panose="020B0502020202020204" pitchFamily="34" charset="0"/>
              </a:rPr>
              <a:t>What more strange about this is, why is that there </a:t>
            </a:r>
            <a:r>
              <a:rPr lang="en-US" sz="3000" dirty="0">
                <a:solidFill>
                  <a:srgbClr val="FFFF00"/>
                </a:solidFill>
                <a:latin typeface="Century Gothic" panose="020B0502020202020204" pitchFamily="34" charset="0"/>
              </a:rPr>
              <a:t>two beings </a:t>
            </a:r>
            <a:r>
              <a:rPr lang="en-US" sz="3000" dirty="0">
                <a:solidFill>
                  <a:schemeClr val="bg1"/>
                </a:solidFill>
                <a:latin typeface="Century Gothic" panose="020B0502020202020204" pitchFamily="34" charset="0"/>
              </a:rPr>
              <a:t>as </a:t>
            </a:r>
            <a:r>
              <a:rPr lang="en-US" sz="3000" dirty="0">
                <a:solidFill>
                  <a:srgbClr val="FFFF00"/>
                </a:solidFill>
                <a:latin typeface="Century Gothic" panose="020B0502020202020204" pitchFamily="34" charset="0"/>
              </a:rPr>
              <a:t>two temples</a:t>
            </a:r>
            <a:r>
              <a:rPr lang="en-US" sz="3000" dirty="0">
                <a:solidFill>
                  <a:schemeClr val="bg1"/>
                </a:solidFill>
                <a:latin typeface="Century Gothic" panose="020B0502020202020204" pitchFamily="34" charset="0"/>
              </a:rPr>
              <a:t>. This false New Testament doctrine is referring to YHWH and Jesus?</a:t>
            </a:r>
          </a:p>
        </p:txBody>
      </p:sp>
      <p:sp>
        <p:nvSpPr>
          <p:cNvPr id="14" name="TextBox 13">
            <a:extLst>
              <a:ext uri="{FF2B5EF4-FFF2-40B4-BE49-F238E27FC236}">
                <a16:creationId xmlns:a16="http://schemas.microsoft.com/office/drawing/2014/main" id="{6696D121-18C4-E2EE-AEA9-A660AF2FA80B}"/>
              </a:ext>
            </a:extLst>
          </p:cNvPr>
          <p:cNvSpPr txBox="1"/>
          <p:nvPr/>
        </p:nvSpPr>
        <p:spPr>
          <a:xfrm>
            <a:off x="780176" y="2159706"/>
            <a:ext cx="10679186" cy="1938992"/>
          </a:xfrm>
          <a:prstGeom prst="rect">
            <a:avLst/>
          </a:prstGeom>
          <a:noFill/>
        </p:spPr>
        <p:txBody>
          <a:bodyPr wrap="square">
            <a:spAutoFit/>
          </a:bodyPr>
          <a:lstStyle/>
          <a:p>
            <a:r>
              <a:rPr lang="en-US" sz="3000" dirty="0">
                <a:solidFill>
                  <a:schemeClr val="bg1"/>
                </a:solidFill>
                <a:latin typeface="Century Gothic" panose="020B0502020202020204" pitchFamily="34" charset="0"/>
              </a:rPr>
              <a:t>Verse 22 mentioned that there is </a:t>
            </a:r>
            <a:r>
              <a:rPr lang="en-US" sz="3000" b="1" dirty="0">
                <a:solidFill>
                  <a:srgbClr val="FFFF00"/>
                </a:solidFill>
                <a:latin typeface="Century Gothic" panose="020B0502020202020204" pitchFamily="34" charset="0"/>
              </a:rPr>
              <a:t>no temple </a:t>
            </a:r>
            <a:r>
              <a:rPr lang="en-US" sz="3000" dirty="0">
                <a:solidFill>
                  <a:schemeClr val="bg1"/>
                </a:solidFill>
                <a:latin typeface="Century Gothic" panose="020B0502020202020204" pitchFamily="34" charset="0"/>
              </a:rPr>
              <a:t>in this new kingdom city? Because it said that </a:t>
            </a:r>
            <a:r>
              <a:rPr lang="en-US" sz="3000" i="1" dirty="0">
                <a:solidFill>
                  <a:schemeClr val="bg1"/>
                </a:solidFill>
                <a:latin typeface="Century Gothic" panose="020B0502020202020204" pitchFamily="34" charset="0"/>
              </a:rPr>
              <a:t>“the </a:t>
            </a:r>
            <a:r>
              <a:rPr lang="en-US" sz="3000" i="1" u="sng" dirty="0">
                <a:solidFill>
                  <a:srgbClr val="FFFF00"/>
                </a:solidFill>
                <a:latin typeface="Century Gothic" panose="020B0502020202020204" pitchFamily="34" charset="0"/>
              </a:rPr>
              <a:t>Lord God Almighty and the Lamb</a:t>
            </a:r>
            <a:r>
              <a:rPr lang="en-US" sz="3000" i="1" dirty="0">
                <a:solidFill>
                  <a:schemeClr val="bg1"/>
                </a:solidFill>
                <a:latin typeface="Century Gothic" panose="020B0502020202020204" pitchFamily="34" charset="0"/>
              </a:rPr>
              <a:t> </a:t>
            </a:r>
            <a:r>
              <a:rPr lang="en-US" sz="3000" i="1" u="sng" dirty="0">
                <a:solidFill>
                  <a:srgbClr val="FFFF00"/>
                </a:solidFill>
                <a:latin typeface="Century Gothic" panose="020B0502020202020204" pitchFamily="34" charset="0"/>
              </a:rPr>
              <a:t>are</a:t>
            </a:r>
            <a:r>
              <a:rPr lang="en-US" sz="3000" i="1" dirty="0">
                <a:solidFill>
                  <a:schemeClr val="bg1"/>
                </a:solidFill>
                <a:latin typeface="Century Gothic" panose="020B0502020202020204" pitchFamily="34" charset="0"/>
              </a:rPr>
              <a:t> its temple”</a:t>
            </a:r>
            <a:r>
              <a:rPr lang="en-US" sz="3000" dirty="0">
                <a:solidFill>
                  <a:schemeClr val="bg1"/>
                </a:solidFill>
                <a:latin typeface="Century Gothic" panose="020B0502020202020204" pitchFamily="34" charset="0"/>
              </a:rPr>
              <a:t>. While Ezekiel saw there will be a temple in this new kingdom? </a:t>
            </a:r>
          </a:p>
        </p:txBody>
      </p:sp>
    </p:spTree>
    <p:extLst>
      <p:ext uri="{BB962C8B-B14F-4D97-AF65-F5344CB8AC3E}">
        <p14:creationId xmlns:p14="http://schemas.microsoft.com/office/powerpoint/2010/main" val="28780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C6B42F-5B21-D2EB-0224-0A48FD94B71E}"/>
              </a:ext>
            </a:extLst>
          </p:cNvPr>
          <p:cNvSpPr txBox="1"/>
          <p:nvPr/>
        </p:nvSpPr>
        <p:spPr>
          <a:xfrm>
            <a:off x="5830349" y="780176"/>
            <a:ext cx="5679346" cy="5509200"/>
          </a:xfrm>
          <a:prstGeom prst="rect">
            <a:avLst/>
          </a:prstGeom>
          <a:noFill/>
        </p:spPr>
        <p:txBody>
          <a:bodyPr wrap="square">
            <a:spAutoFit/>
          </a:bodyPr>
          <a:lstStyle/>
          <a:p>
            <a:r>
              <a:rPr lang="en-US" sz="3200" dirty="0">
                <a:solidFill>
                  <a:schemeClr val="bg1"/>
                </a:solidFill>
                <a:latin typeface="Century Gothic" panose="020B0502020202020204" pitchFamily="34" charset="0"/>
              </a:rPr>
              <a:t>We must understand that there is only </a:t>
            </a:r>
            <a:r>
              <a:rPr lang="en-US" sz="3200" u="sng" dirty="0">
                <a:solidFill>
                  <a:srgbClr val="FFFF00"/>
                </a:solidFill>
                <a:latin typeface="Century Gothic" panose="020B0502020202020204" pitchFamily="34" charset="0"/>
              </a:rPr>
              <a:t>ONE</a:t>
            </a:r>
            <a:r>
              <a:rPr lang="en-US" sz="3200" dirty="0">
                <a:solidFill>
                  <a:srgbClr val="FFFF00"/>
                </a:solidFill>
                <a:latin typeface="Century Gothic" panose="020B0502020202020204" pitchFamily="34" charset="0"/>
              </a:rPr>
              <a:t> mercy seat</a:t>
            </a:r>
            <a:r>
              <a:rPr lang="en-US" sz="3200" dirty="0">
                <a:solidFill>
                  <a:schemeClr val="bg1"/>
                </a:solidFill>
                <a:latin typeface="Century Gothic" panose="020B0502020202020204" pitchFamily="34" charset="0"/>
              </a:rPr>
              <a:t> where the two golden cherubim is on the top of the ark of the covenant. This mercy seat of the ark is place inside the temple of the most holy sanctuary (</a:t>
            </a:r>
            <a:r>
              <a:rPr lang="en-US" sz="2000" dirty="0">
                <a:solidFill>
                  <a:schemeClr val="bg1"/>
                </a:solidFill>
                <a:latin typeface="Century Gothic" panose="020B0502020202020204" pitchFamily="34" charset="0"/>
              </a:rPr>
              <a:t>Levi 16:2</a:t>
            </a:r>
            <a:r>
              <a:rPr lang="en-US" sz="3200" dirty="0">
                <a:solidFill>
                  <a:schemeClr val="bg1"/>
                </a:solidFill>
                <a:latin typeface="Century Gothic" panose="020B0502020202020204" pitchFamily="34" charset="0"/>
              </a:rPr>
              <a:t>). Meaning </a:t>
            </a:r>
            <a:r>
              <a:rPr lang="en-US" sz="3200" u="sng" dirty="0">
                <a:solidFill>
                  <a:srgbClr val="FFFF00"/>
                </a:solidFill>
                <a:latin typeface="Century Gothic" panose="020B0502020202020204" pitchFamily="34" charset="0"/>
              </a:rPr>
              <a:t>ONE throne </a:t>
            </a:r>
            <a:r>
              <a:rPr lang="en-US" sz="3200" dirty="0">
                <a:solidFill>
                  <a:schemeClr val="bg1"/>
                </a:solidFill>
                <a:latin typeface="Century Gothic" panose="020B0502020202020204" pitchFamily="34" charset="0"/>
              </a:rPr>
              <a:t>(seat) as is in the heavenly kingdom where            is. </a:t>
            </a:r>
          </a:p>
        </p:txBody>
      </p:sp>
      <p:grpSp>
        <p:nvGrpSpPr>
          <p:cNvPr id="8" name="Group 7">
            <a:extLst>
              <a:ext uri="{FF2B5EF4-FFF2-40B4-BE49-F238E27FC236}">
                <a16:creationId xmlns:a16="http://schemas.microsoft.com/office/drawing/2014/main" id="{6F0B1111-8880-1C54-FCEF-5CCB46FE2073}"/>
              </a:ext>
            </a:extLst>
          </p:cNvPr>
          <p:cNvGrpSpPr/>
          <p:nvPr/>
        </p:nvGrpSpPr>
        <p:grpSpPr>
          <a:xfrm>
            <a:off x="922789" y="385894"/>
            <a:ext cx="4261608" cy="6068239"/>
            <a:chOff x="763398" y="578841"/>
            <a:chExt cx="3976714" cy="5662569"/>
          </a:xfrm>
        </p:grpSpPr>
        <p:pic>
          <p:nvPicPr>
            <p:cNvPr id="5" name="Picture 4" descr="A person playing a guitar&#10;&#10;Description automatically generated with medium confidence">
              <a:extLst>
                <a:ext uri="{FF2B5EF4-FFF2-40B4-BE49-F238E27FC236}">
                  <a16:creationId xmlns:a16="http://schemas.microsoft.com/office/drawing/2014/main" id="{CC50991F-DE92-2398-2B61-A367495DA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43" y="2774143"/>
              <a:ext cx="3967569" cy="3467267"/>
            </a:xfrm>
            <a:prstGeom prst="rect">
              <a:avLst/>
            </a:prstGeom>
          </p:spPr>
        </p:pic>
        <p:pic>
          <p:nvPicPr>
            <p:cNvPr id="7" name="Picture 6">
              <a:extLst>
                <a:ext uri="{FF2B5EF4-FFF2-40B4-BE49-F238E27FC236}">
                  <a16:creationId xmlns:a16="http://schemas.microsoft.com/office/drawing/2014/main" id="{CDC0B59D-6ABB-08E0-EFFA-E9867E446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98" y="578841"/>
              <a:ext cx="3966207" cy="2196838"/>
            </a:xfrm>
            <a:prstGeom prst="rect">
              <a:avLst/>
            </a:prstGeom>
          </p:spPr>
        </p:pic>
      </p:grpSp>
      <p:pic>
        <p:nvPicPr>
          <p:cNvPr id="10" name="Picture 9" descr="Text&#10;&#10;Description automatically generated">
            <a:extLst>
              <a:ext uri="{FF2B5EF4-FFF2-40B4-BE49-F238E27FC236}">
                <a16:creationId xmlns:a16="http://schemas.microsoft.com/office/drawing/2014/main" id="{6745FBCA-9DF1-FCEE-7E25-80992EEF419F}"/>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9163060" y="5780062"/>
            <a:ext cx="1062813" cy="350519"/>
          </a:xfrm>
          <a:prstGeom prst="rect">
            <a:avLst/>
          </a:prstGeom>
        </p:spPr>
      </p:pic>
    </p:spTree>
    <p:extLst>
      <p:ext uri="{BB962C8B-B14F-4D97-AF65-F5344CB8AC3E}">
        <p14:creationId xmlns:p14="http://schemas.microsoft.com/office/powerpoint/2010/main" val="35128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4C6B42F-5B21-D2EB-0224-0A48FD94B71E}"/>
              </a:ext>
            </a:extLst>
          </p:cNvPr>
          <p:cNvSpPr txBox="1"/>
          <p:nvPr/>
        </p:nvSpPr>
        <p:spPr>
          <a:xfrm>
            <a:off x="5939406" y="1040233"/>
            <a:ext cx="5612235" cy="4708981"/>
          </a:xfrm>
          <a:prstGeom prst="rect">
            <a:avLst/>
          </a:prstGeom>
          <a:noFill/>
        </p:spPr>
        <p:txBody>
          <a:bodyPr wrap="square">
            <a:spAutoFit/>
          </a:bodyPr>
          <a:lstStyle/>
          <a:p>
            <a:r>
              <a:rPr lang="en-US" sz="3000" dirty="0">
                <a:solidFill>
                  <a:schemeClr val="bg1"/>
                </a:solidFill>
                <a:latin typeface="Eras Demi ITC" panose="020B0805030504020804" pitchFamily="34" charset="0"/>
              </a:rPr>
              <a:t>The other part we must not simply ignore about is,            is the only SAVIOR &amp; KING of the universe. </a:t>
            </a:r>
            <a:r>
              <a:rPr lang="en-US" sz="3000" dirty="0">
                <a:solidFill>
                  <a:srgbClr val="FFFF00"/>
                </a:solidFill>
                <a:latin typeface="Eras Demi ITC" panose="020B0805030504020804" pitchFamily="34" charset="0"/>
              </a:rPr>
              <a:t>There is NO ONE ELSE LIKE HIM </a:t>
            </a:r>
            <a:r>
              <a:rPr lang="en-US" sz="3000" dirty="0">
                <a:solidFill>
                  <a:schemeClr val="bg1"/>
                </a:solidFill>
                <a:latin typeface="Eras Demi ITC" panose="020B0805030504020804" pitchFamily="34" charset="0"/>
              </a:rPr>
              <a:t>who have the authority power doing the marvel work  according to Isaiah 43:11; 44:6, 24, Psalm 148:13, Psalm 47:7, and 1</a:t>
            </a:r>
            <a:r>
              <a:rPr lang="en-US" sz="3000" baseline="30000" dirty="0">
                <a:solidFill>
                  <a:schemeClr val="bg1"/>
                </a:solidFill>
                <a:latin typeface="Eras Demi ITC" panose="020B0805030504020804" pitchFamily="34" charset="0"/>
              </a:rPr>
              <a:t>st</a:t>
            </a:r>
            <a:r>
              <a:rPr lang="en-US" sz="3000" dirty="0">
                <a:solidFill>
                  <a:schemeClr val="bg1"/>
                </a:solidFill>
                <a:latin typeface="Eras Demi ITC" panose="020B0805030504020804" pitchFamily="34" charset="0"/>
              </a:rPr>
              <a:t> Kings 8:23.</a:t>
            </a:r>
          </a:p>
        </p:txBody>
      </p:sp>
      <p:grpSp>
        <p:nvGrpSpPr>
          <p:cNvPr id="8" name="Group 7">
            <a:extLst>
              <a:ext uri="{FF2B5EF4-FFF2-40B4-BE49-F238E27FC236}">
                <a16:creationId xmlns:a16="http://schemas.microsoft.com/office/drawing/2014/main" id="{6F0B1111-8880-1C54-FCEF-5CCB46FE2073}"/>
              </a:ext>
            </a:extLst>
          </p:cNvPr>
          <p:cNvGrpSpPr/>
          <p:nvPr/>
        </p:nvGrpSpPr>
        <p:grpSpPr>
          <a:xfrm>
            <a:off x="922789" y="385894"/>
            <a:ext cx="4261608" cy="6068239"/>
            <a:chOff x="763398" y="578841"/>
            <a:chExt cx="3976714" cy="5662569"/>
          </a:xfrm>
        </p:grpSpPr>
        <p:pic>
          <p:nvPicPr>
            <p:cNvPr id="5" name="Picture 4" descr="A person playing a guitar&#10;&#10;Description automatically generated with medium confidence">
              <a:extLst>
                <a:ext uri="{FF2B5EF4-FFF2-40B4-BE49-F238E27FC236}">
                  <a16:creationId xmlns:a16="http://schemas.microsoft.com/office/drawing/2014/main" id="{CC50991F-DE92-2398-2B61-A367495DA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43" y="2774143"/>
              <a:ext cx="3967569" cy="3467267"/>
            </a:xfrm>
            <a:prstGeom prst="rect">
              <a:avLst/>
            </a:prstGeom>
          </p:spPr>
        </p:pic>
        <p:pic>
          <p:nvPicPr>
            <p:cNvPr id="7" name="Picture 6">
              <a:extLst>
                <a:ext uri="{FF2B5EF4-FFF2-40B4-BE49-F238E27FC236}">
                  <a16:creationId xmlns:a16="http://schemas.microsoft.com/office/drawing/2014/main" id="{CDC0B59D-6ABB-08E0-EFFA-E9867E446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98" y="578841"/>
              <a:ext cx="3966207" cy="2196838"/>
            </a:xfrm>
            <a:prstGeom prst="rect">
              <a:avLst/>
            </a:prstGeom>
          </p:spPr>
        </p:pic>
      </p:grpSp>
      <p:pic>
        <p:nvPicPr>
          <p:cNvPr id="10" name="Picture 9" descr="Text&#10;&#10;Description automatically generated">
            <a:extLst>
              <a:ext uri="{FF2B5EF4-FFF2-40B4-BE49-F238E27FC236}">
                <a16:creationId xmlns:a16="http://schemas.microsoft.com/office/drawing/2014/main" id="{6745FBCA-9DF1-FCEE-7E25-80992EEF419F}"/>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10161351" y="1577179"/>
            <a:ext cx="1195362" cy="394234"/>
          </a:xfrm>
          <a:prstGeom prst="rect">
            <a:avLst/>
          </a:prstGeom>
        </p:spPr>
      </p:pic>
    </p:spTree>
    <p:extLst>
      <p:ext uri="{BB962C8B-B14F-4D97-AF65-F5344CB8AC3E}">
        <p14:creationId xmlns:p14="http://schemas.microsoft.com/office/powerpoint/2010/main" val="28861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A337B-268F-7AB3-700D-925CB0B2076A}"/>
              </a:ext>
            </a:extLst>
          </p:cNvPr>
          <p:cNvSpPr txBox="1"/>
          <p:nvPr/>
        </p:nvSpPr>
        <p:spPr>
          <a:xfrm>
            <a:off x="6526634" y="1577131"/>
            <a:ext cx="5394122" cy="4154984"/>
          </a:xfrm>
          <a:prstGeom prst="rect">
            <a:avLst/>
          </a:prstGeom>
          <a:noFill/>
        </p:spPr>
        <p:txBody>
          <a:bodyPr wrap="square">
            <a:spAutoFit/>
          </a:bodyPr>
          <a:lstStyle/>
          <a:p>
            <a:r>
              <a:rPr lang="en-US" sz="4400" dirty="0">
                <a:solidFill>
                  <a:schemeClr val="bg1"/>
                </a:solidFill>
                <a:latin typeface="Century Gothic" panose="020B0502020202020204" pitchFamily="34" charset="0"/>
              </a:rPr>
              <a:t>This mean NO one like HIM who have or were given all the authority power to do the marvel work</a:t>
            </a:r>
          </a:p>
        </p:txBody>
      </p:sp>
      <p:pic>
        <p:nvPicPr>
          <p:cNvPr id="5" name="Picture 4" descr="Graphical user interface&#10;&#10;Description automatically generated">
            <a:extLst>
              <a:ext uri="{FF2B5EF4-FFF2-40B4-BE49-F238E27FC236}">
                <a16:creationId xmlns:a16="http://schemas.microsoft.com/office/drawing/2014/main" id="{74B2CEB9-DC82-EC00-7D6B-24E1041ABF6B}"/>
              </a:ext>
            </a:extLst>
          </p:cNvPr>
          <p:cNvPicPr>
            <a:picLocks noChangeAspect="1"/>
          </p:cNvPicPr>
          <p:nvPr/>
        </p:nvPicPr>
        <p:blipFill rotWithShape="1">
          <a:blip r:embed="rId2">
            <a:extLst>
              <a:ext uri="{28A0092B-C50C-407E-A947-70E740481C1C}">
                <a14:useLocalDpi xmlns:a14="http://schemas.microsoft.com/office/drawing/2010/main" val="0"/>
              </a:ext>
            </a:extLst>
          </a:blip>
          <a:srcRect r="884" b="484"/>
          <a:stretch/>
        </p:blipFill>
        <p:spPr>
          <a:xfrm>
            <a:off x="1176496" y="1106898"/>
            <a:ext cx="4024679" cy="4782174"/>
          </a:xfrm>
          <a:prstGeom prst="rect">
            <a:avLst/>
          </a:prstGeom>
        </p:spPr>
      </p:pic>
      <p:sp>
        <p:nvSpPr>
          <p:cNvPr id="6" name="&quot;Not Allowed&quot; Symbol 5">
            <a:extLst>
              <a:ext uri="{FF2B5EF4-FFF2-40B4-BE49-F238E27FC236}">
                <a16:creationId xmlns:a16="http://schemas.microsoft.com/office/drawing/2014/main" id="{3BF8D21E-075C-22A2-7BD4-1FCA8772DB82}"/>
              </a:ext>
            </a:extLst>
          </p:cNvPr>
          <p:cNvSpPr/>
          <p:nvPr/>
        </p:nvSpPr>
        <p:spPr>
          <a:xfrm rot="6121960">
            <a:off x="453006" y="713064"/>
            <a:ext cx="5561900" cy="5729681"/>
          </a:xfrm>
          <a:prstGeom prst="noSmoking">
            <a:avLst>
              <a:gd name="adj" fmla="val 543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24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0765D-AD98-F2E4-28C2-0E541100CA4E}"/>
              </a:ext>
            </a:extLst>
          </p:cNvPr>
          <p:cNvSpPr txBox="1"/>
          <p:nvPr/>
        </p:nvSpPr>
        <p:spPr>
          <a:xfrm>
            <a:off x="649752" y="545323"/>
            <a:ext cx="5226341" cy="4662815"/>
          </a:xfrm>
          <a:prstGeom prst="rect">
            <a:avLst/>
          </a:prstGeom>
          <a:noFill/>
        </p:spPr>
        <p:txBody>
          <a:bodyPr wrap="square">
            <a:spAutoFit/>
          </a:bodyPr>
          <a:lstStyle/>
          <a:p>
            <a:r>
              <a:rPr lang="en-US" sz="27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Priest, Pastors and/or teachers have foretold us about this for generations after generations. A huge square like cube foundations walls around its golden city. </a:t>
            </a:r>
            <a:r>
              <a:rPr lang="en-US" sz="27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 </a:t>
            </a:r>
            <a:r>
              <a:rPr lang="en-US" sz="27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names of the twelve apostles of the Lamb (Christ) are written on it. And the12 tribe of Israelites’ name are written above the entering gate.</a:t>
            </a:r>
            <a:endParaRPr lang="en-US" sz="2700" dirty="0">
              <a:solidFill>
                <a:schemeClr val="bg1"/>
              </a:solidFill>
              <a:latin typeface="Century Gothic" panose="020B0502020202020204" pitchFamily="34" charset="0"/>
            </a:endParaRPr>
          </a:p>
        </p:txBody>
      </p:sp>
      <p:sp>
        <p:nvSpPr>
          <p:cNvPr id="6" name="Freeform: Shape 5">
            <a:extLst>
              <a:ext uri="{FF2B5EF4-FFF2-40B4-BE49-F238E27FC236}">
                <a16:creationId xmlns:a16="http://schemas.microsoft.com/office/drawing/2014/main" id="{805DE373-384E-3C9B-C0B6-B994D84A6DE5}"/>
              </a:ext>
            </a:extLst>
          </p:cNvPr>
          <p:cNvSpPr/>
          <p:nvPr/>
        </p:nvSpPr>
        <p:spPr>
          <a:xfrm>
            <a:off x="-1870745" y="4269997"/>
            <a:ext cx="14328396" cy="2994870"/>
          </a:xfrm>
          <a:custGeom>
            <a:avLst/>
            <a:gdLst>
              <a:gd name="connsiteX0" fmla="*/ 0 w 12432484"/>
              <a:gd name="connsiteY0" fmla="*/ 1996579 h 2399251"/>
              <a:gd name="connsiteX1" fmla="*/ 100668 w 12432484"/>
              <a:gd name="connsiteY1" fmla="*/ 1979802 h 2399251"/>
              <a:gd name="connsiteX2" fmla="*/ 142613 w 12432484"/>
              <a:gd name="connsiteY2" fmla="*/ 1971413 h 2399251"/>
              <a:gd name="connsiteX3" fmla="*/ 234892 w 12432484"/>
              <a:gd name="connsiteY3" fmla="*/ 1996579 h 2399251"/>
              <a:gd name="connsiteX4" fmla="*/ 494950 w 12432484"/>
              <a:gd name="connsiteY4" fmla="*/ 1988191 h 2399251"/>
              <a:gd name="connsiteX5" fmla="*/ 528506 w 12432484"/>
              <a:gd name="connsiteY5" fmla="*/ 1971413 h 2399251"/>
              <a:gd name="connsiteX6" fmla="*/ 562062 w 12432484"/>
              <a:gd name="connsiteY6" fmla="*/ 1963024 h 2399251"/>
              <a:gd name="connsiteX7" fmla="*/ 729842 w 12432484"/>
              <a:gd name="connsiteY7" fmla="*/ 1887523 h 2399251"/>
              <a:gd name="connsiteX8" fmla="*/ 847288 w 12432484"/>
              <a:gd name="connsiteY8" fmla="*/ 1870745 h 2399251"/>
              <a:gd name="connsiteX9" fmla="*/ 947956 w 12432484"/>
              <a:gd name="connsiteY9" fmla="*/ 1828800 h 2399251"/>
              <a:gd name="connsiteX10" fmla="*/ 1015068 w 12432484"/>
              <a:gd name="connsiteY10" fmla="*/ 1812022 h 2399251"/>
              <a:gd name="connsiteX11" fmla="*/ 1065402 w 12432484"/>
              <a:gd name="connsiteY11" fmla="*/ 1770077 h 2399251"/>
              <a:gd name="connsiteX12" fmla="*/ 1149292 w 12432484"/>
              <a:gd name="connsiteY12" fmla="*/ 1736521 h 2399251"/>
              <a:gd name="connsiteX13" fmla="*/ 1249960 w 12432484"/>
              <a:gd name="connsiteY13" fmla="*/ 1686187 h 2399251"/>
              <a:gd name="connsiteX14" fmla="*/ 1300294 w 12432484"/>
              <a:gd name="connsiteY14" fmla="*/ 1669409 h 2399251"/>
              <a:gd name="connsiteX15" fmla="*/ 1342239 w 12432484"/>
              <a:gd name="connsiteY15" fmla="*/ 1644242 h 2399251"/>
              <a:gd name="connsiteX16" fmla="*/ 2063692 w 12432484"/>
              <a:gd name="connsiteY16" fmla="*/ 1602297 h 2399251"/>
              <a:gd name="connsiteX17" fmla="*/ 2533475 w 12432484"/>
              <a:gd name="connsiteY17" fmla="*/ 1442906 h 2399251"/>
              <a:gd name="connsiteX18" fmla="*/ 2701255 w 12432484"/>
              <a:gd name="connsiteY18" fmla="*/ 1459684 h 2399251"/>
              <a:gd name="connsiteX19" fmla="*/ 2827090 w 12432484"/>
              <a:gd name="connsiteY19" fmla="*/ 1510018 h 2399251"/>
              <a:gd name="connsiteX20" fmla="*/ 2894202 w 12432484"/>
              <a:gd name="connsiteY20" fmla="*/ 1551963 h 2399251"/>
              <a:gd name="connsiteX21" fmla="*/ 3011648 w 12432484"/>
              <a:gd name="connsiteY21" fmla="*/ 1568741 h 2399251"/>
              <a:gd name="connsiteX22" fmla="*/ 3330429 w 12432484"/>
              <a:gd name="connsiteY22" fmla="*/ 1551963 h 2399251"/>
              <a:gd name="connsiteX23" fmla="*/ 3397541 w 12432484"/>
              <a:gd name="connsiteY23" fmla="*/ 1543574 h 2399251"/>
              <a:gd name="connsiteX24" fmla="*/ 3422708 w 12432484"/>
              <a:gd name="connsiteY24" fmla="*/ 1518407 h 2399251"/>
              <a:gd name="connsiteX25" fmla="*/ 3699545 w 12432484"/>
              <a:gd name="connsiteY25" fmla="*/ 1400961 h 2399251"/>
              <a:gd name="connsiteX26" fmla="*/ 3875714 w 12432484"/>
              <a:gd name="connsiteY26" fmla="*/ 1300293 h 2399251"/>
              <a:gd name="connsiteX27" fmla="*/ 4043494 w 12432484"/>
              <a:gd name="connsiteY27" fmla="*/ 1233181 h 2399251"/>
              <a:gd name="connsiteX28" fmla="*/ 4127383 w 12432484"/>
              <a:gd name="connsiteY28" fmla="*/ 1191236 h 2399251"/>
              <a:gd name="connsiteX29" fmla="*/ 4211273 w 12432484"/>
              <a:gd name="connsiteY29" fmla="*/ 1157680 h 2399251"/>
              <a:gd name="connsiteX30" fmla="*/ 4538444 w 12432484"/>
              <a:gd name="connsiteY30" fmla="*/ 931178 h 2399251"/>
              <a:gd name="connsiteX31" fmla="*/ 4706224 w 12432484"/>
              <a:gd name="connsiteY31" fmla="*/ 738231 h 2399251"/>
              <a:gd name="connsiteX32" fmla="*/ 4731391 w 12432484"/>
              <a:gd name="connsiteY32" fmla="*/ 729842 h 2399251"/>
              <a:gd name="connsiteX33" fmla="*/ 4764947 w 12432484"/>
              <a:gd name="connsiteY33" fmla="*/ 713064 h 2399251"/>
              <a:gd name="connsiteX34" fmla="*/ 4999839 w 12432484"/>
              <a:gd name="connsiteY34" fmla="*/ 629174 h 2399251"/>
              <a:gd name="connsiteX35" fmla="*/ 5083728 w 12432484"/>
              <a:gd name="connsiteY35" fmla="*/ 587229 h 2399251"/>
              <a:gd name="connsiteX36" fmla="*/ 5108895 w 12432484"/>
              <a:gd name="connsiteY36" fmla="*/ 578840 h 2399251"/>
              <a:gd name="connsiteX37" fmla="*/ 5452844 w 12432484"/>
              <a:gd name="connsiteY37" fmla="*/ 545284 h 2399251"/>
              <a:gd name="connsiteX38" fmla="*/ 5855516 w 12432484"/>
              <a:gd name="connsiteY38" fmla="*/ 545284 h 2399251"/>
              <a:gd name="connsiteX39" fmla="*/ 5889072 w 12432484"/>
              <a:gd name="connsiteY39" fmla="*/ 503339 h 2399251"/>
              <a:gd name="connsiteX40" fmla="*/ 6123963 w 12432484"/>
              <a:gd name="connsiteY40" fmla="*/ 327170 h 2399251"/>
              <a:gd name="connsiteX41" fmla="*/ 6476301 w 12432484"/>
              <a:gd name="connsiteY41" fmla="*/ 117446 h 2399251"/>
              <a:gd name="connsiteX42" fmla="*/ 6962862 w 12432484"/>
              <a:gd name="connsiteY42" fmla="*/ 92279 h 2399251"/>
              <a:gd name="connsiteX43" fmla="*/ 7013196 w 12432484"/>
              <a:gd name="connsiteY43" fmla="*/ 117446 h 2399251"/>
              <a:gd name="connsiteX44" fmla="*/ 7399090 w 12432484"/>
              <a:gd name="connsiteY44" fmla="*/ 268447 h 2399251"/>
              <a:gd name="connsiteX45" fmla="*/ 7617204 w 12432484"/>
              <a:gd name="connsiteY45" fmla="*/ 226502 h 2399251"/>
              <a:gd name="connsiteX46" fmla="*/ 7801761 w 12432484"/>
              <a:gd name="connsiteY46" fmla="*/ 209724 h 2399251"/>
              <a:gd name="connsiteX47" fmla="*/ 8514826 w 12432484"/>
              <a:gd name="connsiteY47" fmla="*/ 0 h 2399251"/>
              <a:gd name="connsiteX48" fmla="*/ 8716161 w 12432484"/>
              <a:gd name="connsiteY48" fmla="*/ 33556 h 2399251"/>
              <a:gd name="connsiteX49" fmla="*/ 8749717 w 12432484"/>
              <a:gd name="connsiteY49" fmla="*/ 58723 h 2399251"/>
              <a:gd name="connsiteX50" fmla="*/ 9429226 w 12432484"/>
              <a:gd name="connsiteY50" fmla="*/ 209724 h 2399251"/>
              <a:gd name="connsiteX51" fmla="*/ 9773174 w 12432484"/>
              <a:gd name="connsiteY51" fmla="*/ 343948 h 2399251"/>
              <a:gd name="connsiteX52" fmla="*/ 9873842 w 12432484"/>
              <a:gd name="connsiteY52" fmla="*/ 360726 h 2399251"/>
              <a:gd name="connsiteX53" fmla="*/ 10033233 w 12432484"/>
              <a:gd name="connsiteY53" fmla="*/ 302003 h 2399251"/>
              <a:gd name="connsiteX54" fmla="*/ 10091956 w 12432484"/>
              <a:gd name="connsiteY54" fmla="*/ 293614 h 2399251"/>
              <a:gd name="connsiteX55" fmla="*/ 10570128 w 12432484"/>
              <a:gd name="connsiteY55" fmla="*/ 276836 h 2399251"/>
              <a:gd name="connsiteX56" fmla="*/ 10821798 w 12432484"/>
              <a:gd name="connsiteY56" fmla="*/ 260058 h 2399251"/>
              <a:gd name="connsiteX57" fmla="*/ 10964411 w 12432484"/>
              <a:gd name="connsiteY57" fmla="*/ 335559 h 2399251"/>
              <a:gd name="connsiteX58" fmla="*/ 11031523 w 12432484"/>
              <a:gd name="connsiteY58" fmla="*/ 360726 h 2399251"/>
              <a:gd name="connsiteX59" fmla="*/ 11266415 w 12432484"/>
              <a:gd name="connsiteY59" fmla="*/ 318781 h 2399251"/>
              <a:gd name="connsiteX60" fmla="*/ 11711031 w 12432484"/>
              <a:gd name="connsiteY60" fmla="*/ 293614 h 2399251"/>
              <a:gd name="connsiteX61" fmla="*/ 11987868 w 12432484"/>
              <a:gd name="connsiteY61" fmla="*/ 251669 h 2399251"/>
              <a:gd name="connsiteX62" fmla="*/ 12029813 w 12432484"/>
              <a:gd name="connsiteY62" fmla="*/ 226502 h 2399251"/>
              <a:gd name="connsiteX63" fmla="*/ 12247927 w 12432484"/>
              <a:gd name="connsiteY63" fmla="*/ 234891 h 2399251"/>
              <a:gd name="connsiteX64" fmla="*/ 12281483 w 12432484"/>
              <a:gd name="connsiteY64" fmla="*/ 503339 h 2399251"/>
              <a:gd name="connsiteX65" fmla="*/ 12298261 w 12432484"/>
              <a:gd name="connsiteY65" fmla="*/ 679508 h 2399251"/>
              <a:gd name="connsiteX66" fmla="*/ 12306650 w 12432484"/>
              <a:gd name="connsiteY66" fmla="*/ 746620 h 2399251"/>
              <a:gd name="connsiteX67" fmla="*/ 12323427 w 12432484"/>
              <a:gd name="connsiteY67" fmla="*/ 956345 h 2399251"/>
              <a:gd name="connsiteX68" fmla="*/ 12356983 w 12432484"/>
              <a:gd name="connsiteY68" fmla="*/ 1216403 h 2399251"/>
              <a:gd name="connsiteX69" fmla="*/ 12407317 w 12432484"/>
              <a:gd name="connsiteY69" fmla="*/ 1577130 h 2399251"/>
              <a:gd name="connsiteX70" fmla="*/ 12432484 w 12432484"/>
              <a:gd name="connsiteY70" fmla="*/ 1862356 h 2399251"/>
              <a:gd name="connsiteX71" fmla="*/ 12407317 w 12432484"/>
              <a:gd name="connsiteY71" fmla="*/ 2155970 h 2399251"/>
              <a:gd name="connsiteX72" fmla="*/ 12289872 w 12432484"/>
              <a:gd name="connsiteY72" fmla="*/ 2189526 h 2399251"/>
              <a:gd name="connsiteX73" fmla="*/ 12096925 w 12432484"/>
              <a:gd name="connsiteY73" fmla="*/ 2265027 h 2399251"/>
              <a:gd name="connsiteX74" fmla="*/ 11903978 w 12432484"/>
              <a:gd name="connsiteY74" fmla="*/ 2306972 h 2399251"/>
              <a:gd name="connsiteX75" fmla="*/ 11459361 w 12432484"/>
              <a:gd name="connsiteY75" fmla="*/ 2374084 h 2399251"/>
              <a:gd name="connsiteX76" fmla="*/ 11367083 w 12432484"/>
              <a:gd name="connsiteY76" fmla="*/ 2390862 h 2399251"/>
              <a:gd name="connsiteX77" fmla="*/ 10553350 w 12432484"/>
              <a:gd name="connsiteY77" fmla="*/ 2399251 h 2399251"/>
              <a:gd name="connsiteX78" fmla="*/ 6048462 w 12432484"/>
              <a:gd name="connsiteY78" fmla="*/ 2382473 h 2399251"/>
              <a:gd name="connsiteX79" fmla="*/ 5696125 w 12432484"/>
              <a:gd name="connsiteY79" fmla="*/ 2323750 h 2399251"/>
              <a:gd name="connsiteX80" fmla="*/ 4832059 w 12432484"/>
              <a:gd name="connsiteY80" fmla="*/ 2197915 h 2399251"/>
              <a:gd name="connsiteX81" fmla="*/ 4211273 w 12432484"/>
              <a:gd name="connsiteY81" fmla="*/ 2181137 h 2399251"/>
              <a:gd name="connsiteX82" fmla="*/ 2298583 w 12432484"/>
              <a:gd name="connsiteY82" fmla="*/ 2147581 h 2399251"/>
              <a:gd name="connsiteX83" fmla="*/ 1879134 w 12432484"/>
              <a:gd name="connsiteY83" fmla="*/ 2114025 h 2399251"/>
              <a:gd name="connsiteX84" fmla="*/ 1744910 w 12432484"/>
              <a:gd name="connsiteY84" fmla="*/ 2105636 h 2399251"/>
              <a:gd name="connsiteX85" fmla="*/ 1711354 w 12432484"/>
              <a:gd name="connsiteY85" fmla="*/ 2097247 h 2399251"/>
              <a:gd name="connsiteX86" fmla="*/ 713064 w 12432484"/>
              <a:gd name="connsiteY86" fmla="*/ 2055302 h 2399251"/>
              <a:gd name="connsiteX87" fmla="*/ 494950 w 12432484"/>
              <a:gd name="connsiteY87" fmla="*/ 2021746 h 2399251"/>
              <a:gd name="connsiteX88" fmla="*/ 478172 w 12432484"/>
              <a:gd name="connsiteY88" fmla="*/ 2013357 h 23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432484" h="2399251">
                <a:moveTo>
                  <a:pt x="0" y="1996579"/>
                </a:moveTo>
                <a:lnTo>
                  <a:pt x="100668" y="1979802"/>
                </a:lnTo>
                <a:cubicBezTo>
                  <a:pt x="114710" y="1977324"/>
                  <a:pt x="128465" y="1969645"/>
                  <a:pt x="142613" y="1971413"/>
                </a:cubicBezTo>
                <a:cubicBezTo>
                  <a:pt x="174250" y="1975367"/>
                  <a:pt x="204132" y="1988190"/>
                  <a:pt x="234892" y="1996579"/>
                </a:cubicBezTo>
                <a:cubicBezTo>
                  <a:pt x="321578" y="1993783"/>
                  <a:pt x="408536" y="1995598"/>
                  <a:pt x="494950" y="1988191"/>
                </a:cubicBezTo>
                <a:cubicBezTo>
                  <a:pt x="507410" y="1987123"/>
                  <a:pt x="516797" y="1975804"/>
                  <a:pt x="528506" y="1971413"/>
                </a:cubicBezTo>
                <a:cubicBezTo>
                  <a:pt x="539301" y="1967365"/>
                  <a:pt x="551419" y="1967458"/>
                  <a:pt x="562062" y="1963024"/>
                </a:cubicBezTo>
                <a:cubicBezTo>
                  <a:pt x="618673" y="1939436"/>
                  <a:pt x="671491" y="1906401"/>
                  <a:pt x="729842" y="1887523"/>
                </a:cubicBezTo>
                <a:cubicBezTo>
                  <a:pt x="767468" y="1875350"/>
                  <a:pt x="808139" y="1876338"/>
                  <a:pt x="847288" y="1870745"/>
                </a:cubicBezTo>
                <a:cubicBezTo>
                  <a:pt x="880844" y="1856763"/>
                  <a:pt x="913645" y="1840809"/>
                  <a:pt x="947956" y="1828800"/>
                </a:cubicBezTo>
                <a:cubicBezTo>
                  <a:pt x="969721" y="1821182"/>
                  <a:pt x="994443" y="1822334"/>
                  <a:pt x="1015068" y="1812022"/>
                </a:cubicBezTo>
                <a:cubicBezTo>
                  <a:pt x="1034602" y="1802255"/>
                  <a:pt x="1047510" y="1782601"/>
                  <a:pt x="1065402" y="1770077"/>
                </a:cubicBezTo>
                <a:cubicBezTo>
                  <a:pt x="1095258" y="1749178"/>
                  <a:pt x="1114698" y="1751896"/>
                  <a:pt x="1149292" y="1736521"/>
                </a:cubicBezTo>
                <a:cubicBezTo>
                  <a:pt x="1183575" y="1721284"/>
                  <a:pt x="1215677" y="1701424"/>
                  <a:pt x="1249960" y="1686187"/>
                </a:cubicBezTo>
                <a:cubicBezTo>
                  <a:pt x="1266121" y="1679004"/>
                  <a:pt x="1284194" y="1676727"/>
                  <a:pt x="1300294" y="1669409"/>
                </a:cubicBezTo>
                <a:cubicBezTo>
                  <a:pt x="1315138" y="1662662"/>
                  <a:pt x="1325996" y="1645670"/>
                  <a:pt x="1342239" y="1644242"/>
                </a:cubicBezTo>
                <a:cubicBezTo>
                  <a:pt x="1582204" y="1623146"/>
                  <a:pt x="1823208" y="1616279"/>
                  <a:pt x="2063692" y="1602297"/>
                </a:cubicBezTo>
                <a:cubicBezTo>
                  <a:pt x="2237513" y="1520499"/>
                  <a:pt x="2309555" y="1477063"/>
                  <a:pt x="2533475" y="1442906"/>
                </a:cubicBezTo>
                <a:cubicBezTo>
                  <a:pt x="2589038" y="1434430"/>
                  <a:pt x="2645328" y="1454091"/>
                  <a:pt x="2701255" y="1459684"/>
                </a:cubicBezTo>
                <a:cubicBezTo>
                  <a:pt x="2768346" y="1478853"/>
                  <a:pt x="2761035" y="1472862"/>
                  <a:pt x="2827090" y="1510018"/>
                </a:cubicBezTo>
                <a:cubicBezTo>
                  <a:pt x="2850083" y="1522951"/>
                  <a:pt x="2869063" y="1543964"/>
                  <a:pt x="2894202" y="1551963"/>
                </a:cubicBezTo>
                <a:cubicBezTo>
                  <a:pt x="2931887" y="1563954"/>
                  <a:pt x="3011648" y="1568741"/>
                  <a:pt x="3011648" y="1568741"/>
                </a:cubicBezTo>
                <a:lnTo>
                  <a:pt x="3330429" y="1551963"/>
                </a:lnTo>
                <a:cubicBezTo>
                  <a:pt x="3352926" y="1550496"/>
                  <a:pt x="3376354" y="1551279"/>
                  <a:pt x="3397541" y="1543574"/>
                </a:cubicBezTo>
                <a:cubicBezTo>
                  <a:pt x="3408691" y="1539520"/>
                  <a:pt x="3411957" y="1523424"/>
                  <a:pt x="3422708" y="1518407"/>
                </a:cubicBezTo>
                <a:cubicBezTo>
                  <a:pt x="3688849" y="1394208"/>
                  <a:pt x="3300627" y="1628914"/>
                  <a:pt x="3699545" y="1400961"/>
                </a:cubicBezTo>
                <a:cubicBezTo>
                  <a:pt x="3758268" y="1367405"/>
                  <a:pt x="3814926" y="1329945"/>
                  <a:pt x="3875714" y="1300293"/>
                </a:cubicBezTo>
                <a:cubicBezTo>
                  <a:pt x="3929851" y="1273885"/>
                  <a:pt x="3988225" y="1257131"/>
                  <a:pt x="4043494" y="1233181"/>
                </a:cubicBezTo>
                <a:cubicBezTo>
                  <a:pt x="4072180" y="1220750"/>
                  <a:pt x="4098873" y="1204066"/>
                  <a:pt x="4127383" y="1191236"/>
                </a:cubicBezTo>
                <a:cubicBezTo>
                  <a:pt x="4154848" y="1178877"/>
                  <a:pt x="4185821" y="1173782"/>
                  <a:pt x="4211273" y="1157680"/>
                </a:cubicBezTo>
                <a:cubicBezTo>
                  <a:pt x="4323366" y="1086764"/>
                  <a:pt x="4451407" y="1031270"/>
                  <a:pt x="4538444" y="931178"/>
                </a:cubicBezTo>
                <a:cubicBezTo>
                  <a:pt x="4594371" y="866862"/>
                  <a:pt x="4647252" y="799767"/>
                  <a:pt x="4706224" y="738231"/>
                </a:cubicBezTo>
                <a:cubicBezTo>
                  <a:pt x="4712342" y="731847"/>
                  <a:pt x="4723263" y="733325"/>
                  <a:pt x="4731391" y="729842"/>
                </a:cubicBezTo>
                <a:cubicBezTo>
                  <a:pt x="4742885" y="724916"/>
                  <a:pt x="4753479" y="718050"/>
                  <a:pt x="4764947" y="713064"/>
                </a:cubicBezTo>
                <a:cubicBezTo>
                  <a:pt x="4936268" y="638577"/>
                  <a:pt x="4873354" y="657282"/>
                  <a:pt x="4999839" y="629174"/>
                </a:cubicBezTo>
                <a:cubicBezTo>
                  <a:pt x="5027802" y="615192"/>
                  <a:pt x="5055342" y="600330"/>
                  <a:pt x="5083728" y="587229"/>
                </a:cubicBezTo>
                <a:cubicBezTo>
                  <a:pt x="5091757" y="583523"/>
                  <a:pt x="5100109" y="579838"/>
                  <a:pt x="5108895" y="578840"/>
                </a:cubicBezTo>
                <a:cubicBezTo>
                  <a:pt x="5223352" y="565833"/>
                  <a:pt x="5338194" y="556469"/>
                  <a:pt x="5452844" y="545284"/>
                </a:cubicBezTo>
                <a:cubicBezTo>
                  <a:pt x="5612954" y="574395"/>
                  <a:pt x="5626962" y="584305"/>
                  <a:pt x="5855516" y="545284"/>
                </a:cubicBezTo>
                <a:cubicBezTo>
                  <a:pt x="5873166" y="542271"/>
                  <a:pt x="5875175" y="514630"/>
                  <a:pt x="5889072" y="503339"/>
                </a:cubicBezTo>
                <a:cubicBezTo>
                  <a:pt x="5965031" y="441622"/>
                  <a:pt x="6043351" y="382673"/>
                  <a:pt x="6123963" y="327170"/>
                </a:cubicBezTo>
                <a:cubicBezTo>
                  <a:pt x="6359905" y="164719"/>
                  <a:pt x="6316996" y="188248"/>
                  <a:pt x="6476301" y="117446"/>
                </a:cubicBezTo>
                <a:cubicBezTo>
                  <a:pt x="7251207" y="146146"/>
                  <a:pt x="6094488" y="115749"/>
                  <a:pt x="6962862" y="92279"/>
                </a:cubicBezTo>
                <a:cubicBezTo>
                  <a:pt x="6981614" y="91772"/>
                  <a:pt x="6995802" y="110422"/>
                  <a:pt x="7013196" y="117446"/>
                </a:cubicBezTo>
                <a:cubicBezTo>
                  <a:pt x="7141275" y="169170"/>
                  <a:pt x="7270459" y="218113"/>
                  <a:pt x="7399090" y="268447"/>
                </a:cubicBezTo>
                <a:cubicBezTo>
                  <a:pt x="7471795" y="254465"/>
                  <a:pt x="7543942" y="237186"/>
                  <a:pt x="7617204" y="226502"/>
                </a:cubicBezTo>
                <a:cubicBezTo>
                  <a:pt x="7678330" y="217588"/>
                  <a:pt x="7742213" y="226151"/>
                  <a:pt x="7801761" y="209724"/>
                </a:cubicBezTo>
                <a:cubicBezTo>
                  <a:pt x="8698460" y="-37640"/>
                  <a:pt x="8069500" y="66799"/>
                  <a:pt x="8514826" y="0"/>
                </a:cubicBezTo>
                <a:cubicBezTo>
                  <a:pt x="8581938" y="11185"/>
                  <a:pt x="8650155" y="17054"/>
                  <a:pt x="8716161" y="33556"/>
                </a:cubicBezTo>
                <a:cubicBezTo>
                  <a:pt x="8729725" y="36947"/>
                  <a:pt x="8736259" y="54932"/>
                  <a:pt x="8749717" y="58723"/>
                </a:cubicBezTo>
                <a:cubicBezTo>
                  <a:pt x="9270025" y="205288"/>
                  <a:pt x="9135183" y="188721"/>
                  <a:pt x="9429226" y="209724"/>
                </a:cubicBezTo>
                <a:cubicBezTo>
                  <a:pt x="9543875" y="254465"/>
                  <a:pt x="9656641" y="304371"/>
                  <a:pt x="9773174" y="343948"/>
                </a:cubicBezTo>
                <a:cubicBezTo>
                  <a:pt x="9805386" y="354888"/>
                  <a:pt x="9840257" y="366143"/>
                  <a:pt x="9873842" y="360726"/>
                </a:cubicBezTo>
                <a:cubicBezTo>
                  <a:pt x="9929741" y="351710"/>
                  <a:pt x="9979115" y="318655"/>
                  <a:pt x="10033233" y="302003"/>
                </a:cubicBezTo>
                <a:cubicBezTo>
                  <a:pt x="10052132" y="296188"/>
                  <a:pt x="10072205" y="294540"/>
                  <a:pt x="10091956" y="293614"/>
                </a:cubicBezTo>
                <a:cubicBezTo>
                  <a:pt x="10251270" y="286146"/>
                  <a:pt x="10410737" y="282429"/>
                  <a:pt x="10570128" y="276836"/>
                </a:cubicBezTo>
                <a:cubicBezTo>
                  <a:pt x="10619153" y="269482"/>
                  <a:pt x="10754461" y="235118"/>
                  <a:pt x="10821798" y="260058"/>
                </a:cubicBezTo>
                <a:cubicBezTo>
                  <a:pt x="10872238" y="278740"/>
                  <a:pt x="10915919" y="312283"/>
                  <a:pt x="10964411" y="335559"/>
                </a:cubicBezTo>
                <a:cubicBezTo>
                  <a:pt x="10985950" y="345898"/>
                  <a:pt x="11009152" y="352337"/>
                  <a:pt x="11031523" y="360726"/>
                </a:cubicBezTo>
                <a:cubicBezTo>
                  <a:pt x="11109820" y="346744"/>
                  <a:pt x="11187264" y="326598"/>
                  <a:pt x="11266415" y="318781"/>
                </a:cubicBezTo>
                <a:cubicBezTo>
                  <a:pt x="11414139" y="304191"/>
                  <a:pt x="11562988" y="304500"/>
                  <a:pt x="11711031" y="293614"/>
                </a:cubicBezTo>
                <a:cubicBezTo>
                  <a:pt x="11774169" y="288971"/>
                  <a:pt x="11931725" y="261026"/>
                  <a:pt x="11987868" y="251669"/>
                </a:cubicBezTo>
                <a:cubicBezTo>
                  <a:pt x="12001850" y="243280"/>
                  <a:pt x="12015229" y="233794"/>
                  <a:pt x="12029813" y="226502"/>
                </a:cubicBezTo>
                <a:cubicBezTo>
                  <a:pt x="12111742" y="185537"/>
                  <a:pt x="12116302" y="216087"/>
                  <a:pt x="12247927" y="234891"/>
                </a:cubicBezTo>
                <a:cubicBezTo>
                  <a:pt x="12267364" y="370950"/>
                  <a:pt x="12266105" y="353401"/>
                  <a:pt x="12281483" y="503339"/>
                </a:cubicBezTo>
                <a:cubicBezTo>
                  <a:pt x="12287502" y="562020"/>
                  <a:pt x="12290944" y="620975"/>
                  <a:pt x="12298261" y="679508"/>
                </a:cubicBezTo>
                <a:cubicBezTo>
                  <a:pt x="12301057" y="701879"/>
                  <a:pt x="12304609" y="724168"/>
                  <a:pt x="12306650" y="746620"/>
                </a:cubicBezTo>
                <a:cubicBezTo>
                  <a:pt x="12312999" y="816464"/>
                  <a:pt x="12314452" y="886790"/>
                  <a:pt x="12323427" y="956345"/>
                </a:cubicBezTo>
                <a:cubicBezTo>
                  <a:pt x="12334612" y="1043031"/>
                  <a:pt x="12345278" y="1129786"/>
                  <a:pt x="12356983" y="1216403"/>
                </a:cubicBezTo>
                <a:cubicBezTo>
                  <a:pt x="12373242" y="1336717"/>
                  <a:pt x="12396646" y="1456193"/>
                  <a:pt x="12407317" y="1577130"/>
                </a:cubicBezTo>
                <a:lnTo>
                  <a:pt x="12432484" y="1862356"/>
                </a:lnTo>
                <a:cubicBezTo>
                  <a:pt x="12424095" y="1960227"/>
                  <a:pt x="12446568" y="2065923"/>
                  <a:pt x="12407317" y="2155970"/>
                </a:cubicBezTo>
                <a:cubicBezTo>
                  <a:pt x="12391048" y="2193293"/>
                  <a:pt x="12328285" y="2176030"/>
                  <a:pt x="12289872" y="2189526"/>
                </a:cubicBezTo>
                <a:cubicBezTo>
                  <a:pt x="12224713" y="2212420"/>
                  <a:pt x="12162997" y="2244918"/>
                  <a:pt x="12096925" y="2265027"/>
                </a:cubicBezTo>
                <a:cubicBezTo>
                  <a:pt x="12033959" y="2284191"/>
                  <a:pt x="11968854" y="2295875"/>
                  <a:pt x="11903978" y="2306972"/>
                </a:cubicBezTo>
                <a:cubicBezTo>
                  <a:pt x="11756239" y="2332243"/>
                  <a:pt x="11606828" y="2347272"/>
                  <a:pt x="11459361" y="2374084"/>
                </a:cubicBezTo>
                <a:cubicBezTo>
                  <a:pt x="11428602" y="2379677"/>
                  <a:pt x="11398335" y="2389994"/>
                  <a:pt x="11367083" y="2390862"/>
                </a:cubicBezTo>
                <a:cubicBezTo>
                  <a:pt x="11095929" y="2398394"/>
                  <a:pt x="10824594" y="2396455"/>
                  <a:pt x="10553350" y="2399251"/>
                </a:cubicBezTo>
                <a:lnTo>
                  <a:pt x="6048462" y="2382473"/>
                </a:lnTo>
                <a:cubicBezTo>
                  <a:pt x="5929411" y="2380622"/>
                  <a:pt x="5813843" y="2341611"/>
                  <a:pt x="5696125" y="2323750"/>
                </a:cubicBezTo>
                <a:cubicBezTo>
                  <a:pt x="5408358" y="2280089"/>
                  <a:pt x="5123013" y="2205779"/>
                  <a:pt x="4832059" y="2197915"/>
                </a:cubicBezTo>
                <a:lnTo>
                  <a:pt x="4211273" y="2181137"/>
                </a:lnTo>
                <a:cubicBezTo>
                  <a:pt x="3387107" y="2089563"/>
                  <a:pt x="4349532" y="2188437"/>
                  <a:pt x="2298583" y="2147581"/>
                </a:cubicBezTo>
                <a:cubicBezTo>
                  <a:pt x="2158348" y="2144787"/>
                  <a:pt x="2018996" y="2124621"/>
                  <a:pt x="1879134" y="2114025"/>
                </a:cubicBezTo>
                <a:cubicBezTo>
                  <a:pt x="1834433" y="2110639"/>
                  <a:pt x="1789651" y="2108432"/>
                  <a:pt x="1744910" y="2105636"/>
                </a:cubicBezTo>
                <a:cubicBezTo>
                  <a:pt x="1733725" y="2102840"/>
                  <a:pt x="1722647" y="2099572"/>
                  <a:pt x="1711354" y="2097247"/>
                </a:cubicBezTo>
                <a:cubicBezTo>
                  <a:pt x="1229059" y="1997951"/>
                  <a:pt x="1506157" y="2046391"/>
                  <a:pt x="713064" y="2055302"/>
                </a:cubicBezTo>
                <a:cubicBezTo>
                  <a:pt x="465603" y="2044054"/>
                  <a:pt x="588883" y="2084368"/>
                  <a:pt x="494950" y="2021746"/>
                </a:cubicBezTo>
                <a:cubicBezTo>
                  <a:pt x="489747" y="2018278"/>
                  <a:pt x="483765" y="2016153"/>
                  <a:pt x="478172" y="2013357"/>
                </a:cubicBezTo>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FFB4949-16D8-B675-2A38-3DE633803362}"/>
              </a:ext>
            </a:extLst>
          </p:cNvPr>
          <p:cNvGrpSpPr/>
          <p:nvPr/>
        </p:nvGrpSpPr>
        <p:grpSpPr>
          <a:xfrm>
            <a:off x="6302710" y="1094810"/>
            <a:ext cx="5342950" cy="4434722"/>
            <a:chOff x="6302710" y="1094810"/>
            <a:chExt cx="5342950" cy="4434722"/>
          </a:xfrm>
        </p:grpSpPr>
        <p:pic>
          <p:nvPicPr>
            <p:cNvPr id="5" name="Picture 4" descr="A screenshot of a computer&#10;&#10;Description automatically generated with medium confidence">
              <a:extLst>
                <a:ext uri="{FF2B5EF4-FFF2-40B4-BE49-F238E27FC236}">
                  <a16:creationId xmlns:a16="http://schemas.microsoft.com/office/drawing/2014/main" id="{4B7AEA9E-4548-900F-63D8-A74ED9047776}"/>
                </a:ext>
              </a:extLst>
            </p:cNvPr>
            <p:cNvPicPr>
              <a:picLocks noChangeAspect="1"/>
            </p:cNvPicPr>
            <p:nvPr/>
          </p:nvPicPr>
          <p:blipFill rotWithShape="1">
            <a:blip r:embed="rId2">
              <a:extLst>
                <a:ext uri="{28A0092B-C50C-407E-A947-70E740481C1C}">
                  <a14:useLocalDpi xmlns:a14="http://schemas.microsoft.com/office/drawing/2010/main" val="0"/>
                </a:ext>
              </a:extLst>
            </a:blip>
            <a:srcRect l="13776" t="17102" r="17383" b="13824"/>
            <a:stretch/>
          </p:blipFill>
          <p:spPr>
            <a:xfrm>
              <a:off x="6383547" y="1423358"/>
              <a:ext cx="5262113" cy="4106174"/>
            </a:xfrm>
            <a:prstGeom prst="rect">
              <a:avLst/>
            </a:prstGeom>
          </p:spPr>
        </p:pic>
        <p:sp>
          <p:nvSpPr>
            <p:cNvPr id="7" name="Isosceles Triangle 6">
              <a:extLst>
                <a:ext uri="{FF2B5EF4-FFF2-40B4-BE49-F238E27FC236}">
                  <a16:creationId xmlns:a16="http://schemas.microsoft.com/office/drawing/2014/main" id="{ACA12A4C-DA27-AB24-8DC7-D10EA01D1B90}"/>
                </a:ext>
              </a:extLst>
            </p:cNvPr>
            <p:cNvSpPr/>
            <p:nvPr/>
          </p:nvSpPr>
          <p:spPr>
            <a:xfrm rot="18871051">
              <a:off x="6062172" y="1335348"/>
              <a:ext cx="990035" cy="508959"/>
            </a:xfrm>
            <a:prstGeom prst="triangle">
              <a:avLst/>
            </a:prstGeom>
            <a:solidFill>
              <a:srgbClr val="404040"/>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75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38FD3D-91CB-DC9F-62A3-892F57E640F1}"/>
              </a:ext>
            </a:extLst>
          </p:cNvPr>
          <p:cNvSpPr txBox="1"/>
          <p:nvPr/>
        </p:nvSpPr>
        <p:spPr>
          <a:xfrm>
            <a:off x="1023456" y="767240"/>
            <a:ext cx="10284903" cy="1692771"/>
          </a:xfrm>
          <a:prstGeom prst="rect">
            <a:avLst/>
          </a:prstGeom>
          <a:noFill/>
        </p:spPr>
        <p:txBody>
          <a:bodyPr wrap="square">
            <a:spAutoFit/>
          </a:bodyPr>
          <a:lstStyle/>
          <a:p>
            <a:r>
              <a:rPr lang="en-US" sz="2500" dirty="0">
                <a:solidFill>
                  <a:schemeClr val="bg1"/>
                </a:solidFill>
                <a:latin typeface="Century Gothic" panose="020B0502020202020204" pitchFamily="34" charset="0"/>
              </a:rPr>
              <a:t>There are more strange fact about the Revelation 21, it describe twelve precious stones walls with each </a:t>
            </a:r>
            <a:r>
              <a:rPr lang="en-US" sz="2500" dirty="0">
                <a:solidFill>
                  <a:srgbClr val="FFFF00"/>
                </a:solidFill>
                <a:latin typeface="Century Gothic" panose="020B0502020202020204" pitchFamily="34" charset="0"/>
              </a:rPr>
              <a:t>names of the twelve apostles</a:t>
            </a:r>
            <a:r>
              <a:rPr lang="en-US" sz="2500" dirty="0">
                <a:solidFill>
                  <a:schemeClr val="bg1"/>
                </a:solidFill>
                <a:latin typeface="Century Gothic" panose="020B0502020202020204" pitchFamily="34" charset="0"/>
              </a:rPr>
              <a:t> written on it. And it also describe </a:t>
            </a:r>
            <a:r>
              <a:rPr lang="en-US" sz="2500" dirty="0">
                <a:solidFill>
                  <a:srgbClr val="FFFF00"/>
                </a:solidFill>
                <a:latin typeface="Century Gothic" panose="020B0502020202020204" pitchFamily="34" charset="0"/>
              </a:rPr>
              <a:t>the12 tribe of Israelites’ </a:t>
            </a:r>
            <a:r>
              <a:rPr lang="en-US" sz="2500" dirty="0">
                <a:solidFill>
                  <a:schemeClr val="bg1"/>
                </a:solidFill>
                <a:latin typeface="Century Gothic" panose="020B0502020202020204" pitchFamily="34" charset="0"/>
              </a:rPr>
              <a:t>name written above the entering gate?</a:t>
            </a:r>
          </a:p>
        </p:txBody>
      </p:sp>
      <p:sp>
        <p:nvSpPr>
          <p:cNvPr id="7" name="TextBox 6">
            <a:extLst>
              <a:ext uri="{FF2B5EF4-FFF2-40B4-BE49-F238E27FC236}">
                <a16:creationId xmlns:a16="http://schemas.microsoft.com/office/drawing/2014/main" id="{0FC621B6-65A9-373E-04B2-F9D26C7808BB}"/>
              </a:ext>
            </a:extLst>
          </p:cNvPr>
          <p:cNvSpPr txBox="1"/>
          <p:nvPr/>
        </p:nvSpPr>
        <p:spPr>
          <a:xfrm>
            <a:off x="1006679" y="4060271"/>
            <a:ext cx="10209402" cy="2088859"/>
          </a:xfrm>
          <a:prstGeom prst="rect">
            <a:avLst/>
          </a:prstGeom>
        </p:spPr>
        <p:txBody>
          <a:bodyPr vert="horz" lIns="91440" tIns="45720" rIns="91440" bIns="45720" rtlCol="0" anchor="b">
            <a:noAutofit/>
          </a:bodyPr>
          <a:lstStyle/>
          <a:p>
            <a:r>
              <a:rPr lang="en-US" sz="2500" dirty="0">
                <a:solidFill>
                  <a:schemeClr val="bg1"/>
                </a:solidFill>
                <a:latin typeface="Century Gothic" panose="020B0502020202020204" pitchFamily="34" charset="0"/>
              </a:rPr>
              <a:t>The measurements of the city lies foursquare, its length the same as its width. The city area measured with its reeds, 12,000 stadia. Its length and width and height are equal (V. 16). That measurements is well over 1K miles, HUGE different compare with what the Ezekiel describe 500 Reeds (that is not even a mile). </a:t>
            </a:r>
          </a:p>
        </p:txBody>
      </p:sp>
      <p:sp>
        <p:nvSpPr>
          <p:cNvPr id="9" name="TextBox 8">
            <a:extLst>
              <a:ext uri="{FF2B5EF4-FFF2-40B4-BE49-F238E27FC236}">
                <a16:creationId xmlns:a16="http://schemas.microsoft.com/office/drawing/2014/main" id="{13A8ED83-AF7E-4340-1C7A-BBBAD0CD865F}"/>
              </a:ext>
            </a:extLst>
          </p:cNvPr>
          <p:cNvSpPr txBox="1"/>
          <p:nvPr/>
        </p:nvSpPr>
        <p:spPr>
          <a:xfrm>
            <a:off x="1006679" y="2676087"/>
            <a:ext cx="10352015" cy="1246495"/>
          </a:xfrm>
          <a:prstGeom prst="rect">
            <a:avLst/>
          </a:prstGeom>
          <a:noFill/>
        </p:spPr>
        <p:txBody>
          <a:bodyPr wrap="square">
            <a:spAutoFit/>
          </a:bodyPr>
          <a:lstStyle/>
          <a:p>
            <a:r>
              <a:rPr lang="en-US" sz="2500" dirty="0">
                <a:solidFill>
                  <a:schemeClr val="bg1"/>
                </a:solidFill>
                <a:latin typeface="Century Gothic" panose="020B0502020202020204" pitchFamily="34" charset="0"/>
              </a:rPr>
              <a:t>Nothing about this followship names are mentioned in the book of Ezekiel at all, or anywhere in the OT books. And what odder about the Revelation 21 walls is… </a:t>
            </a:r>
            <a:endParaRPr lang="en-US" sz="2500" dirty="0"/>
          </a:p>
        </p:txBody>
      </p:sp>
    </p:spTree>
    <p:extLst>
      <p:ext uri="{BB962C8B-B14F-4D97-AF65-F5344CB8AC3E}">
        <p14:creationId xmlns:p14="http://schemas.microsoft.com/office/powerpoint/2010/main" val="61335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5F24FE-A36D-2FF0-5B1D-9EB063A48497}"/>
              </a:ext>
            </a:extLst>
          </p:cNvPr>
          <p:cNvSpPr txBox="1"/>
          <p:nvPr/>
        </p:nvSpPr>
        <p:spPr>
          <a:xfrm>
            <a:off x="1118532" y="2303798"/>
            <a:ext cx="10124114" cy="1749483"/>
          </a:xfrm>
          <a:prstGeom prst="rect">
            <a:avLst/>
          </a:prstGeom>
        </p:spPr>
        <p:txBody>
          <a:bodyPr vert="horz" lIns="91440" tIns="45720" rIns="91440" bIns="45720" rtlCol="0" anchor="b">
            <a:normAutofit/>
          </a:bodyPr>
          <a:lstStyle/>
          <a:p>
            <a:r>
              <a:rPr lang="en-US" sz="3200" dirty="0">
                <a:solidFill>
                  <a:schemeClr val="bg1"/>
                </a:solidFill>
                <a:latin typeface="Century Gothic" panose="020B0502020202020204" pitchFamily="34" charset="0"/>
              </a:rPr>
              <a:t>Again, the question earlier, whether there will be any future instruction to build the walls surround the city? And the answer is still </a:t>
            </a:r>
            <a:r>
              <a:rPr lang="en-US" sz="3200" b="1" dirty="0">
                <a:solidFill>
                  <a:srgbClr val="FFFF00"/>
                </a:solidFill>
                <a:latin typeface="Century Gothic" panose="020B0502020202020204" pitchFamily="34" charset="0"/>
              </a:rPr>
              <a:t>NO!</a:t>
            </a:r>
          </a:p>
        </p:txBody>
      </p:sp>
    </p:spTree>
    <p:extLst>
      <p:ext uri="{BB962C8B-B14F-4D97-AF65-F5344CB8AC3E}">
        <p14:creationId xmlns:p14="http://schemas.microsoft.com/office/powerpoint/2010/main" val="98020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AD9641-333E-DEE7-B6D7-D5F3E15D3540}"/>
              </a:ext>
            </a:extLst>
          </p:cNvPr>
          <p:cNvSpPr txBox="1"/>
          <p:nvPr/>
        </p:nvSpPr>
        <p:spPr>
          <a:xfrm>
            <a:off x="931177" y="2306973"/>
            <a:ext cx="10628851" cy="2308324"/>
          </a:xfrm>
          <a:prstGeom prst="rect">
            <a:avLst/>
          </a:prstGeom>
          <a:noFill/>
        </p:spPr>
        <p:txBody>
          <a:bodyPr wrap="square">
            <a:spAutoFit/>
          </a:bodyPr>
          <a:lstStyle/>
          <a:p>
            <a:r>
              <a:rPr lang="en-US" sz="3600" dirty="0">
                <a:solidFill>
                  <a:schemeClr val="bg1"/>
                </a:solidFill>
                <a:latin typeface="Century Gothic" panose="020B0502020202020204" pitchFamily="34" charset="0"/>
              </a:rPr>
              <a:t>What about this future prophecy new temple where our heavenly Father, the Creator ONE will dwell in again? Will there be a temple and the city’s wall in the coming last day?</a:t>
            </a:r>
          </a:p>
        </p:txBody>
      </p:sp>
    </p:spTree>
    <p:extLst>
      <p:ext uri="{BB962C8B-B14F-4D97-AF65-F5344CB8AC3E}">
        <p14:creationId xmlns:p14="http://schemas.microsoft.com/office/powerpoint/2010/main" val="40484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0AFCC-EB58-A9B3-01C1-CEE0CFF6F38C}"/>
              </a:ext>
            </a:extLst>
          </p:cNvPr>
          <p:cNvSpPr txBox="1"/>
          <p:nvPr/>
        </p:nvSpPr>
        <p:spPr>
          <a:xfrm>
            <a:off x="1510019" y="2894202"/>
            <a:ext cx="9949342" cy="923330"/>
          </a:xfrm>
          <a:prstGeom prst="rect">
            <a:avLst/>
          </a:prstGeom>
          <a:noFill/>
        </p:spPr>
        <p:txBody>
          <a:bodyPr wrap="square">
            <a:spAutoFit/>
          </a:bodyPr>
          <a:lstStyle/>
          <a:p>
            <a:r>
              <a:rPr lang="en-US" sz="4400" dirty="0">
                <a:solidFill>
                  <a:schemeClr val="bg1"/>
                </a:solidFill>
                <a:latin typeface="Century Gothic" panose="020B0502020202020204" pitchFamily="34" charset="0"/>
              </a:rPr>
              <a:t>The answer is still </a:t>
            </a:r>
            <a:r>
              <a:rPr lang="en-US" sz="5400" b="1" dirty="0">
                <a:solidFill>
                  <a:srgbClr val="FFFF00"/>
                </a:solidFill>
                <a:latin typeface="Century Gothic" panose="020B0502020202020204" pitchFamily="34" charset="0"/>
              </a:rPr>
              <a:t>NO </a:t>
            </a:r>
            <a:r>
              <a:rPr lang="en-US" sz="4400" dirty="0">
                <a:solidFill>
                  <a:schemeClr val="bg1"/>
                </a:solidFill>
                <a:latin typeface="Century Gothic" panose="020B0502020202020204" pitchFamily="34" charset="0"/>
              </a:rPr>
              <a:t>because…</a:t>
            </a:r>
          </a:p>
        </p:txBody>
      </p:sp>
    </p:spTree>
    <p:extLst>
      <p:ext uri="{BB962C8B-B14F-4D97-AF65-F5344CB8AC3E}">
        <p14:creationId xmlns:p14="http://schemas.microsoft.com/office/powerpoint/2010/main" val="116768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FAE531-C573-8A22-DFAF-A2EAA92EE6E3}"/>
              </a:ext>
            </a:extLst>
          </p:cNvPr>
          <p:cNvSpPr txBox="1"/>
          <p:nvPr/>
        </p:nvSpPr>
        <p:spPr>
          <a:xfrm>
            <a:off x="914399" y="947959"/>
            <a:ext cx="10628854" cy="1754326"/>
          </a:xfrm>
          <a:prstGeom prst="rect">
            <a:avLst/>
          </a:prstGeom>
          <a:noFill/>
        </p:spPr>
        <p:txBody>
          <a:bodyPr wrap="square">
            <a:spAutoFit/>
          </a:bodyPr>
          <a:lstStyle/>
          <a:p>
            <a:r>
              <a:rPr lang="en-US" sz="3600" dirty="0">
                <a:solidFill>
                  <a:schemeClr val="bg1"/>
                </a:solidFill>
                <a:latin typeface="Century Gothic" panose="020B0502020202020204" pitchFamily="34" charset="0"/>
              </a:rPr>
              <a:t>There is still more problem in Revelation 21: </a:t>
            </a:r>
          </a:p>
          <a:p>
            <a:r>
              <a:rPr lang="en-US" sz="3600" dirty="0">
                <a:solidFill>
                  <a:schemeClr val="bg1"/>
                </a:solidFill>
                <a:latin typeface="Century Gothic" panose="020B0502020202020204" pitchFamily="34" charset="0"/>
              </a:rPr>
              <a:t>First verse mentioned that there </a:t>
            </a:r>
            <a:r>
              <a:rPr lang="en-US" sz="3600" b="1" u="sng" dirty="0">
                <a:solidFill>
                  <a:srgbClr val="FFFF00"/>
                </a:solidFill>
                <a:latin typeface="Century Gothic" panose="020B0502020202020204" pitchFamily="34" charset="0"/>
              </a:rPr>
              <a:t>NO SEA</a:t>
            </a:r>
            <a:r>
              <a:rPr lang="en-US" sz="3600" b="1" dirty="0">
                <a:solidFill>
                  <a:srgbClr val="FFFF00"/>
                </a:solidFill>
                <a:latin typeface="Century Gothic" panose="020B0502020202020204" pitchFamily="34" charset="0"/>
              </a:rPr>
              <a:t> </a:t>
            </a:r>
            <a:r>
              <a:rPr lang="en-US" sz="3600" dirty="0">
                <a:solidFill>
                  <a:schemeClr val="bg1"/>
                </a:solidFill>
                <a:latin typeface="Century Gothic" panose="020B0502020202020204" pitchFamily="34" charset="0"/>
              </a:rPr>
              <a:t>in this new kingdom also???? </a:t>
            </a:r>
          </a:p>
        </p:txBody>
      </p:sp>
      <p:sp>
        <p:nvSpPr>
          <p:cNvPr id="4" name="TextBox 3">
            <a:extLst>
              <a:ext uri="{FF2B5EF4-FFF2-40B4-BE49-F238E27FC236}">
                <a16:creationId xmlns:a16="http://schemas.microsoft.com/office/drawing/2014/main" id="{0264BE7D-60D6-2B92-0D36-93B9E2BF463B}"/>
              </a:ext>
            </a:extLst>
          </p:cNvPr>
          <p:cNvSpPr txBox="1"/>
          <p:nvPr/>
        </p:nvSpPr>
        <p:spPr>
          <a:xfrm>
            <a:off x="872456" y="3112316"/>
            <a:ext cx="10393960" cy="3046988"/>
          </a:xfrm>
          <a:prstGeom prst="rect">
            <a:avLst/>
          </a:prstGeom>
          <a:noFill/>
        </p:spPr>
        <p:txBody>
          <a:bodyPr wrap="square">
            <a:spAutoFit/>
          </a:bodyPr>
          <a:lstStyle/>
          <a:p>
            <a:r>
              <a:rPr lang="en-US" sz="3200" dirty="0">
                <a:solidFill>
                  <a:schemeClr val="bg1"/>
                </a:solidFill>
                <a:latin typeface="Century Gothic" panose="020B0502020202020204" pitchFamily="34" charset="0"/>
              </a:rPr>
              <a:t>This conflict with what the Old Testament prophecy foretold about the new heaven and new earth according to Isaiah 35:6-7, Ezekiel 47:8-12, or Isaiah 60:5 </a:t>
            </a:r>
            <a:r>
              <a:rPr lang="en-US" sz="3200" u="sng" dirty="0">
                <a:solidFill>
                  <a:srgbClr val="FFFF00"/>
                </a:solidFill>
                <a:latin typeface="Century Gothic" panose="020B0502020202020204" pitchFamily="34" charset="0"/>
              </a:rPr>
              <a:t>all say about the sea</a:t>
            </a:r>
            <a:r>
              <a:rPr lang="en-US" sz="3200" dirty="0">
                <a:solidFill>
                  <a:schemeClr val="bg1"/>
                </a:solidFill>
                <a:latin typeface="Century Gothic" panose="020B0502020202020204" pitchFamily="34" charset="0"/>
              </a:rPr>
              <a:t>. Like how this </a:t>
            </a:r>
            <a:r>
              <a:rPr lang="en-US" sz="3200" u="sng" dirty="0">
                <a:solidFill>
                  <a:schemeClr val="bg1"/>
                </a:solidFill>
                <a:latin typeface="Century Gothic" panose="020B0502020202020204" pitchFamily="34" charset="0"/>
              </a:rPr>
              <a:t>Dead Sea and even the Mediterranean Sea will become fresh waters</a:t>
            </a:r>
            <a:r>
              <a:rPr lang="en-US" sz="3200" dirty="0">
                <a:solidFill>
                  <a:schemeClr val="bg1"/>
                </a:solidFill>
                <a:latin typeface="Century Gothic" panose="020B0502020202020204" pitchFamily="34" charset="0"/>
              </a:rPr>
              <a:t> (Ezekiel 47:10).</a:t>
            </a:r>
          </a:p>
        </p:txBody>
      </p:sp>
    </p:spTree>
    <p:extLst>
      <p:ext uri="{BB962C8B-B14F-4D97-AF65-F5344CB8AC3E}">
        <p14:creationId xmlns:p14="http://schemas.microsoft.com/office/powerpoint/2010/main" val="42437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110F26-5E83-5D0F-806D-3DD647C4EEC1}"/>
              </a:ext>
            </a:extLst>
          </p:cNvPr>
          <p:cNvSpPr txBox="1"/>
          <p:nvPr/>
        </p:nvSpPr>
        <p:spPr>
          <a:xfrm>
            <a:off x="645953" y="1124124"/>
            <a:ext cx="5041783" cy="4647426"/>
          </a:xfrm>
          <a:prstGeom prst="rect">
            <a:avLst/>
          </a:prstGeom>
          <a:noFill/>
        </p:spPr>
        <p:txBody>
          <a:bodyPr wrap="square">
            <a:spAutoFit/>
          </a:bodyPr>
          <a:lstStyle/>
          <a:p>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ccording to Zechariah 14:4; 8-9 -             feet will stand on the Mount Olives…. this living waters will flow out from the temple and Jerusalem, half of them to the eastern </a:t>
            </a:r>
            <a:r>
              <a:rPr lang="en-US" sz="36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sea</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the other half to the western </a:t>
            </a:r>
            <a:r>
              <a:rPr lang="en-US" sz="36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sea</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HE will be king over all the earth, on that day.             will be the ONE and his name ALONE.</a:t>
            </a:r>
            <a:endParaRPr lang="en-US" sz="2800" dirty="0">
              <a:solidFill>
                <a:schemeClr val="bg1"/>
              </a:solidFill>
            </a:endParaRPr>
          </a:p>
        </p:txBody>
      </p:sp>
      <p:pic>
        <p:nvPicPr>
          <p:cNvPr id="7" name="Picture 6" descr="Graphical user interface, website&#10;&#10;Description automatically generated with medium confidence">
            <a:extLst>
              <a:ext uri="{FF2B5EF4-FFF2-40B4-BE49-F238E27FC236}">
                <a16:creationId xmlns:a16="http://schemas.microsoft.com/office/drawing/2014/main" id="{F6C99F62-E3C0-D01C-FD05-F7D8BF11CA65}"/>
              </a:ext>
            </a:extLst>
          </p:cNvPr>
          <p:cNvPicPr>
            <a:picLocks noChangeAspect="1"/>
          </p:cNvPicPr>
          <p:nvPr/>
        </p:nvPicPr>
        <p:blipFill rotWithShape="1">
          <a:blip r:embed="rId2">
            <a:extLst>
              <a:ext uri="{28A0092B-C50C-407E-A947-70E740481C1C}">
                <a14:useLocalDpi xmlns:a14="http://schemas.microsoft.com/office/drawing/2010/main" val="0"/>
              </a:ext>
            </a:extLst>
          </a:blip>
          <a:srcRect l="18177" t="18165" r="17925" b="18287"/>
          <a:stretch/>
        </p:blipFill>
        <p:spPr>
          <a:xfrm>
            <a:off x="6040074" y="1178654"/>
            <a:ext cx="5670958" cy="4358080"/>
          </a:xfrm>
          <a:prstGeom prst="rect">
            <a:avLst/>
          </a:prstGeom>
        </p:spPr>
      </p:pic>
      <p:pic>
        <p:nvPicPr>
          <p:cNvPr id="9" name="Picture 8" descr="Text&#10;&#10;Description automatically generated">
            <a:extLst>
              <a:ext uri="{FF2B5EF4-FFF2-40B4-BE49-F238E27FC236}">
                <a16:creationId xmlns:a16="http://schemas.microsoft.com/office/drawing/2014/main" id="{5823CE5B-8A6C-4409-2D8C-87AF666F75BB}"/>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933468" y="1652631"/>
            <a:ext cx="851948" cy="313189"/>
          </a:xfrm>
          <a:prstGeom prst="rect">
            <a:avLst/>
          </a:prstGeom>
        </p:spPr>
      </p:pic>
      <p:pic>
        <p:nvPicPr>
          <p:cNvPr id="10" name="Picture 9" descr="Text&#10;&#10;Description automatically generated">
            <a:extLst>
              <a:ext uri="{FF2B5EF4-FFF2-40B4-BE49-F238E27FC236}">
                <a16:creationId xmlns:a16="http://schemas.microsoft.com/office/drawing/2014/main" id="{E2AEDD10-CBE6-1785-3D06-8C780A41A29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1413039" y="4892180"/>
            <a:ext cx="851948" cy="313189"/>
          </a:xfrm>
          <a:prstGeom prst="rect">
            <a:avLst/>
          </a:prstGeom>
        </p:spPr>
      </p:pic>
    </p:spTree>
    <p:extLst>
      <p:ext uri="{BB962C8B-B14F-4D97-AF65-F5344CB8AC3E}">
        <p14:creationId xmlns:p14="http://schemas.microsoft.com/office/powerpoint/2010/main" val="2865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661AA5-10C5-F69B-16B6-14685801638C}"/>
              </a:ext>
            </a:extLst>
          </p:cNvPr>
          <p:cNvSpPr txBox="1"/>
          <p:nvPr/>
        </p:nvSpPr>
        <p:spPr>
          <a:xfrm>
            <a:off x="1795243" y="2072080"/>
            <a:ext cx="8758107" cy="3027111"/>
          </a:xfrm>
          <a:prstGeom prst="rect">
            <a:avLst/>
          </a:prstGeom>
          <a:noFill/>
        </p:spPr>
        <p:txBody>
          <a:bodyPr wrap="square">
            <a:spAutoFit/>
          </a:bodyPr>
          <a:lstStyle/>
          <a:p>
            <a:pPr marL="0" marR="0">
              <a:lnSpc>
                <a:spcPct val="107000"/>
              </a:lnSpc>
              <a:spcBef>
                <a:spcPts val="0"/>
              </a:spcBef>
              <a:spcAft>
                <a:spcPts val="800"/>
              </a:spcAft>
            </a:pPr>
            <a:r>
              <a:rPr lang="en-US" sz="3600" b="1" dirty="0">
                <a:solidFill>
                  <a:schemeClr val="bg1"/>
                </a:solidFill>
                <a:effectLst/>
                <a:latin typeface="Bradley Hand ITC" panose="03070402050302030203" pitchFamily="66" charset="0"/>
                <a:ea typeface="Calibri" panose="020F0502020204030204" pitchFamily="34" charset="0"/>
                <a:cs typeface="Times New Roman" panose="02020603050405020304" pitchFamily="18" charset="0"/>
              </a:rPr>
              <a:t>Praise to the I AM (HalauYAH), heaven and earth! Sea and everything in it, praise him! – this is the ideal possible why the sea living creator would not disappear </a:t>
            </a:r>
            <a:r>
              <a:rPr lang="en-US" sz="3600" b="1" dirty="0">
                <a:solidFill>
                  <a:schemeClr val="bg1"/>
                </a:solidFill>
                <a:latin typeface="Bradley Hand ITC" panose="03070402050302030203" pitchFamily="66" charset="0"/>
                <a:ea typeface="Calibri" panose="020F0502020204030204" pitchFamily="34" charset="0"/>
                <a:cs typeface="Times New Roman" panose="02020603050405020304" pitchFamily="18" charset="0"/>
              </a:rPr>
              <a:t> - </a:t>
            </a:r>
            <a:r>
              <a:rPr lang="en-US" sz="3600" b="1" dirty="0">
                <a:solidFill>
                  <a:schemeClr val="bg1"/>
                </a:solidFill>
                <a:effectLst/>
                <a:latin typeface="Bradley Hand ITC" panose="03070402050302030203" pitchFamily="66" charset="0"/>
                <a:ea typeface="Calibri" panose="020F0502020204030204" pitchFamily="34" charset="0"/>
                <a:cs typeface="Times New Roman" panose="02020603050405020304" pitchFamily="18" charset="0"/>
              </a:rPr>
              <a:t>Psalm 69:34.</a:t>
            </a:r>
            <a:endParaRPr lang="en-US" sz="3600" b="1" dirty="0">
              <a:solidFill>
                <a:schemeClr val="bg1"/>
              </a:solidFill>
              <a:latin typeface="Bradley Hand ITC" panose="03070402050302030203"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solidFill>
                  <a:schemeClr val="bg1"/>
                </a:solidFill>
                <a:latin typeface="Bradley Hand ITC" panose="03070402050302030203" pitchFamily="66" charset="0"/>
                <a:ea typeface="Calibri" panose="020F0502020204030204" pitchFamily="34" charset="0"/>
                <a:cs typeface="Times New Roman" panose="02020603050405020304" pitchFamily="18" charset="0"/>
              </a:rPr>
              <a:t>- PLS also read - </a:t>
            </a:r>
            <a:r>
              <a:rPr lang="en-US" sz="2800" b="1" dirty="0">
                <a:solidFill>
                  <a:schemeClr val="bg1"/>
                </a:solidFill>
                <a:effectLst/>
                <a:latin typeface="Bradley Hand ITC" panose="03070402050302030203" pitchFamily="66" charset="0"/>
                <a:ea typeface="Calibri" panose="020F0502020204030204" pitchFamily="34" charset="0"/>
                <a:cs typeface="Times New Roman" panose="02020603050405020304" pitchFamily="18" charset="0"/>
              </a:rPr>
              <a:t>Psalm 98:7</a:t>
            </a:r>
            <a:endParaRPr lang="en-US" sz="2000" b="1" dirty="0">
              <a:solidFill>
                <a:schemeClr val="bg1"/>
              </a:solidFill>
              <a:effectLst/>
              <a:latin typeface="Bradley Hand ITC" panose="030704020503020302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019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B28BC4-F7F1-33FC-2C3C-AB4B646BE8B2}"/>
              </a:ext>
            </a:extLst>
          </p:cNvPr>
          <p:cNvSpPr txBox="1"/>
          <p:nvPr/>
        </p:nvSpPr>
        <p:spPr>
          <a:xfrm>
            <a:off x="1719743" y="1031169"/>
            <a:ext cx="8917498" cy="5016758"/>
          </a:xfrm>
          <a:prstGeom prst="rect">
            <a:avLst/>
          </a:prstGeom>
          <a:noFill/>
        </p:spPr>
        <p:txBody>
          <a:bodyPr wrap="square">
            <a:spAutoFit/>
          </a:bodyPr>
          <a:lstStyle/>
          <a:p>
            <a:r>
              <a:rPr lang="en-US" sz="3200" dirty="0">
                <a:solidFill>
                  <a:schemeClr val="bg1"/>
                </a:solidFill>
                <a:latin typeface="Century Gothic" panose="020B0502020202020204" pitchFamily="34" charset="0"/>
              </a:rPr>
              <a:t>Last thing to understand from all this, is that Ezekiel's vision of the temple and Solomon’s temple are both similar diagram. Just as how the tabernacle was build are also similar diagram as Solomon’s temple. The tabernacle, Solomon's temple and Ezekiel’s vision of the future temple all have the similar diagram layout of the sanctuary. It’s because it’s           ’s dwelling place where HIS mercy seat (throne) would be.</a:t>
            </a:r>
          </a:p>
        </p:txBody>
      </p:sp>
      <p:pic>
        <p:nvPicPr>
          <p:cNvPr id="4" name="Picture 3" descr="Text&#10;&#10;Description automatically generated">
            <a:extLst>
              <a:ext uri="{FF2B5EF4-FFF2-40B4-BE49-F238E27FC236}">
                <a16:creationId xmlns:a16="http://schemas.microsoft.com/office/drawing/2014/main" id="{CC97A3D2-5537-C90B-A2E8-CFA0AD4F6037}"/>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4365957" y="5058562"/>
            <a:ext cx="1047128" cy="345346"/>
          </a:xfrm>
          <a:prstGeom prst="rect">
            <a:avLst/>
          </a:prstGeom>
        </p:spPr>
      </p:pic>
    </p:spTree>
    <p:extLst>
      <p:ext uri="{BB962C8B-B14F-4D97-AF65-F5344CB8AC3E}">
        <p14:creationId xmlns:p14="http://schemas.microsoft.com/office/powerpoint/2010/main" val="123862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661AA5-10C5-F69B-16B6-14685801638C}"/>
              </a:ext>
            </a:extLst>
          </p:cNvPr>
          <p:cNvSpPr txBox="1"/>
          <p:nvPr/>
        </p:nvSpPr>
        <p:spPr>
          <a:xfrm>
            <a:off x="1728130" y="1006677"/>
            <a:ext cx="9135612" cy="5346079"/>
          </a:xfrm>
          <a:prstGeom prst="rect">
            <a:avLst/>
          </a:prstGeom>
          <a:noFill/>
        </p:spPr>
        <p:txBody>
          <a:bodyPr wrap="square">
            <a:spAutoFit/>
          </a:bodyPr>
          <a:lstStyle/>
          <a:p>
            <a:r>
              <a:rPr lang="en-US" sz="3200" dirty="0">
                <a:solidFill>
                  <a:schemeClr val="bg1"/>
                </a:solidFill>
                <a:latin typeface="Century Gothic" panose="020B0502020202020204" pitchFamily="34" charset="0"/>
              </a:rPr>
              <a:t>At last, you as reader may now starting to see why this Revelation 21 foursquare new kingdom does NOT logically make any sense or true at all. While Ezekiel’s book along with all other OT books logically all match. </a:t>
            </a:r>
          </a:p>
          <a:p>
            <a:endParaRPr lang="en-US" sz="3200" dirty="0">
              <a:solidFill>
                <a:schemeClr val="bg1"/>
              </a:solidFill>
              <a:latin typeface="Century Gothic" panose="020B0502020202020204" pitchFamily="34" charset="0"/>
            </a:endParaRPr>
          </a:p>
          <a:p>
            <a:r>
              <a:rPr lang="en-US" sz="3200" dirty="0">
                <a:solidFill>
                  <a:schemeClr val="bg1"/>
                </a:solidFill>
                <a:latin typeface="Century Gothic" panose="020B0502020202020204" pitchFamily="34" charset="0"/>
              </a:rPr>
              <a:t>There is </a:t>
            </a:r>
            <a:r>
              <a:rPr lang="en-US" sz="3200" b="1" dirty="0">
                <a:solidFill>
                  <a:srgbClr val="FFFF00"/>
                </a:solidFill>
                <a:latin typeface="Century Gothic" panose="020B0502020202020204" pitchFamily="34" charset="0"/>
              </a:rPr>
              <a:t>NO SURROUNDING FOURSQUARE CITY WALLS</a:t>
            </a:r>
            <a:r>
              <a:rPr lang="en-US" sz="3200" dirty="0">
                <a:solidFill>
                  <a:schemeClr val="bg1"/>
                </a:solidFill>
                <a:latin typeface="Century Gothic" panose="020B0502020202020204" pitchFamily="34" charset="0"/>
              </a:rPr>
              <a:t> because            is our protection wall against the enemy (</a:t>
            </a:r>
            <a:r>
              <a:rPr lang="en-US" sz="2400" dirty="0">
                <a:solidFill>
                  <a:srgbClr val="FFFF00"/>
                </a:solidFill>
                <a:latin typeface="Century Gothic" panose="020B0502020202020204" pitchFamily="34" charset="0"/>
              </a:rPr>
              <a:t>Isaiah 54:17</a:t>
            </a:r>
            <a:r>
              <a:rPr lang="en-US" sz="3200" dirty="0">
                <a:solidFill>
                  <a:schemeClr val="bg1"/>
                </a:solidFill>
                <a:latin typeface="Century Gothic" panose="020B0502020202020204" pitchFamily="34" charset="0"/>
              </a:rPr>
              <a:t>). Reject the New Testament doctrine once for all.</a:t>
            </a:r>
          </a:p>
          <a:p>
            <a:pPr marL="0" marR="0">
              <a:lnSpc>
                <a:spcPct val="107000"/>
              </a:lnSpc>
              <a:spcBef>
                <a:spcPts val="0"/>
              </a:spcBef>
              <a:spcAft>
                <a:spcPts val="800"/>
              </a:spcAft>
            </a:pPr>
            <a:endParaRPr lang="en-US" sz="2000" b="1" dirty="0">
              <a:solidFill>
                <a:schemeClr val="bg1"/>
              </a:solidFill>
              <a:effectLst/>
              <a:latin typeface="Bradley Hand ITC" panose="03070402050302030203" pitchFamily="66"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4165E52D-28EE-55E1-AED6-240A4F4D2FE5}"/>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5137744" y="4572543"/>
            <a:ext cx="994609" cy="328025"/>
          </a:xfrm>
          <a:prstGeom prst="rect">
            <a:avLst/>
          </a:prstGeom>
        </p:spPr>
      </p:pic>
    </p:spTree>
    <p:extLst>
      <p:ext uri="{BB962C8B-B14F-4D97-AF65-F5344CB8AC3E}">
        <p14:creationId xmlns:p14="http://schemas.microsoft.com/office/powerpoint/2010/main" val="33046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45EBA-1EE4-E034-E1C2-4BC43FE79863}"/>
              </a:ext>
            </a:extLst>
          </p:cNvPr>
          <p:cNvSpPr txBox="1"/>
          <p:nvPr/>
        </p:nvSpPr>
        <p:spPr>
          <a:xfrm>
            <a:off x="1325461" y="1258349"/>
            <a:ext cx="10075178" cy="4524315"/>
          </a:xfrm>
          <a:prstGeom prst="rect">
            <a:avLst/>
          </a:prstGeom>
          <a:noFill/>
        </p:spPr>
        <p:txBody>
          <a:bodyPr wrap="square">
            <a:spAutoFit/>
          </a:bodyPr>
          <a:lstStyle/>
          <a:p>
            <a:r>
              <a:rPr lang="en-US" sz="3200" dirty="0">
                <a:solidFill>
                  <a:schemeClr val="bg1"/>
                </a:solidFill>
                <a:latin typeface="Century Gothic" panose="020B0502020202020204" pitchFamily="34" charset="0"/>
              </a:rPr>
              <a:t>We were often told about this coming New Kingdom as the 3rd Temple. Claiming that this new city of Jerusalem is where Jesus will prepare a place for us (according to John 14:3), saying it will come down from heaven. That this place is somehow part of what the book of Ezekiel tell us about the future 3</a:t>
            </a:r>
            <a:r>
              <a:rPr lang="en-US" sz="3200" baseline="30000" dirty="0">
                <a:solidFill>
                  <a:schemeClr val="bg1"/>
                </a:solidFill>
                <a:latin typeface="Century Gothic" panose="020B0502020202020204" pitchFamily="34" charset="0"/>
              </a:rPr>
              <a:t>rd</a:t>
            </a:r>
            <a:r>
              <a:rPr lang="en-US" sz="3200" dirty="0">
                <a:solidFill>
                  <a:schemeClr val="bg1"/>
                </a:solidFill>
                <a:latin typeface="Century Gothic" panose="020B0502020202020204" pitchFamily="34" charset="0"/>
              </a:rPr>
              <a:t> temple where           will dwell. A new kingdom that will rule on earth forever and ever </a:t>
            </a:r>
            <a:r>
              <a:rPr lang="en-US" sz="3200" dirty="0" err="1">
                <a:solidFill>
                  <a:schemeClr val="bg1"/>
                </a:solidFill>
                <a:latin typeface="Century Gothic" panose="020B0502020202020204" pitchFamily="34" charset="0"/>
              </a:rPr>
              <a:t>etc</a:t>
            </a:r>
            <a:r>
              <a:rPr lang="en-US" sz="3200" dirty="0">
                <a:solidFill>
                  <a:schemeClr val="bg1"/>
                </a:solidFill>
                <a:latin typeface="Century Gothic" panose="020B0502020202020204" pitchFamily="34" charset="0"/>
              </a:rPr>
              <a:t>… (Revelation 21:2).</a:t>
            </a:r>
          </a:p>
        </p:txBody>
      </p:sp>
      <p:pic>
        <p:nvPicPr>
          <p:cNvPr id="2" name="Picture 1" descr="Text&#10;&#10;Description automatically generated">
            <a:extLst>
              <a:ext uri="{FF2B5EF4-FFF2-40B4-BE49-F238E27FC236}">
                <a16:creationId xmlns:a16="http://schemas.microsoft.com/office/drawing/2014/main" id="{8C5BB00C-24E9-F676-9E2E-B48B6E88D5CB}"/>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8259311" y="4295355"/>
            <a:ext cx="1062813" cy="350519"/>
          </a:xfrm>
          <a:prstGeom prst="rect">
            <a:avLst/>
          </a:prstGeom>
        </p:spPr>
      </p:pic>
    </p:spTree>
    <p:extLst>
      <p:ext uri="{BB962C8B-B14F-4D97-AF65-F5344CB8AC3E}">
        <p14:creationId xmlns:p14="http://schemas.microsoft.com/office/powerpoint/2010/main" val="28038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0D1490-7A83-30EA-E8D1-A5FA9517BFE7}"/>
              </a:ext>
            </a:extLst>
          </p:cNvPr>
          <p:cNvSpPr txBox="1"/>
          <p:nvPr/>
        </p:nvSpPr>
        <p:spPr>
          <a:xfrm>
            <a:off x="1224793" y="652848"/>
            <a:ext cx="9622172" cy="2862322"/>
          </a:xfrm>
          <a:prstGeom prst="rect">
            <a:avLst/>
          </a:prstGeom>
          <a:noFill/>
        </p:spPr>
        <p:txBody>
          <a:bodyPr wrap="square">
            <a:spAutoFit/>
          </a:bodyPr>
          <a:lstStyle/>
          <a:p>
            <a:r>
              <a:rPr lang="en-US" sz="3600" dirty="0">
                <a:solidFill>
                  <a:schemeClr val="bg1"/>
                </a:solidFill>
                <a:latin typeface="Century Gothic" panose="020B0502020202020204" pitchFamily="34" charset="0"/>
              </a:rPr>
              <a:t>The truth is, we have been told a lied about this. Because I, Bro. Pouliot have discovered a mix-up information between the Old and New Testament Bible. About the last day coming forever kingdom. </a:t>
            </a:r>
          </a:p>
        </p:txBody>
      </p:sp>
      <p:sp>
        <p:nvSpPr>
          <p:cNvPr id="5" name="TextBox 4">
            <a:extLst>
              <a:ext uri="{FF2B5EF4-FFF2-40B4-BE49-F238E27FC236}">
                <a16:creationId xmlns:a16="http://schemas.microsoft.com/office/drawing/2014/main" id="{777DD21F-05E0-A6CA-C352-60FB78CAE1A2}"/>
              </a:ext>
            </a:extLst>
          </p:cNvPr>
          <p:cNvSpPr txBox="1"/>
          <p:nvPr/>
        </p:nvSpPr>
        <p:spPr>
          <a:xfrm>
            <a:off x="1216404" y="3917658"/>
            <a:ext cx="9622172" cy="2308324"/>
          </a:xfrm>
          <a:prstGeom prst="rect">
            <a:avLst/>
          </a:prstGeom>
          <a:noFill/>
        </p:spPr>
        <p:txBody>
          <a:bodyPr wrap="square">
            <a:spAutoFit/>
          </a:bodyPr>
          <a:lstStyle/>
          <a:p>
            <a:r>
              <a:rPr lang="en-US" sz="3600" dirty="0">
                <a:solidFill>
                  <a:schemeClr val="bg1"/>
                </a:solidFill>
                <a:latin typeface="Century Gothic" panose="020B0502020202020204" pitchFamily="34" charset="0"/>
              </a:rPr>
              <a:t>There are number of problem what the Revelation 21 speak about this coming new kingdom. Conflict with what the Old Testament books teaching. </a:t>
            </a:r>
          </a:p>
        </p:txBody>
      </p:sp>
    </p:spTree>
    <p:extLst>
      <p:ext uri="{BB962C8B-B14F-4D97-AF65-F5344CB8AC3E}">
        <p14:creationId xmlns:p14="http://schemas.microsoft.com/office/powerpoint/2010/main" val="30654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10;&#10;Description automatically generated">
            <a:extLst>
              <a:ext uri="{FF2B5EF4-FFF2-40B4-BE49-F238E27FC236}">
                <a16:creationId xmlns:a16="http://schemas.microsoft.com/office/drawing/2014/main" id="{2C4D55A4-C245-17BB-6FF0-403C1C98BD82}"/>
              </a:ext>
            </a:extLst>
          </p:cNvPr>
          <p:cNvPicPr>
            <a:picLocks noChangeAspect="1"/>
          </p:cNvPicPr>
          <p:nvPr/>
        </p:nvPicPr>
        <p:blipFill rotWithShape="1">
          <a:blip r:embed="rId2">
            <a:extLst>
              <a:ext uri="{28A0092B-C50C-407E-A947-70E740481C1C}">
                <a14:useLocalDpi xmlns:a14="http://schemas.microsoft.com/office/drawing/2010/main" val="0"/>
              </a:ext>
            </a:extLst>
          </a:blip>
          <a:srcRect l="1" t="113" r="1" b="20734"/>
          <a:stretch/>
        </p:blipFill>
        <p:spPr>
          <a:xfrm>
            <a:off x="457200" y="457200"/>
            <a:ext cx="11277600" cy="5943600"/>
          </a:xfrm>
          <a:prstGeom prst="rect">
            <a:avLst/>
          </a:prstGeom>
        </p:spPr>
      </p:pic>
      <p:sp>
        <p:nvSpPr>
          <p:cNvPr id="4" name="TextBox 3">
            <a:extLst>
              <a:ext uri="{FF2B5EF4-FFF2-40B4-BE49-F238E27FC236}">
                <a16:creationId xmlns:a16="http://schemas.microsoft.com/office/drawing/2014/main" id="{3A67CC2E-A500-F7A6-6C56-6385839CEB66}"/>
              </a:ext>
            </a:extLst>
          </p:cNvPr>
          <p:cNvSpPr txBox="1"/>
          <p:nvPr/>
        </p:nvSpPr>
        <p:spPr>
          <a:xfrm rot="20818264">
            <a:off x="1662149" y="366666"/>
            <a:ext cx="1600677" cy="3770263"/>
          </a:xfrm>
          <a:prstGeom prst="rect">
            <a:avLst/>
          </a:prstGeom>
          <a:noFill/>
        </p:spPr>
        <p:txBody>
          <a:bodyPr wrap="square" rtlCol="0">
            <a:spAutoFit/>
          </a:bodyPr>
          <a:lstStyle/>
          <a:p>
            <a:r>
              <a:rPr lang="en-US" sz="239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2800" dirty="0"/>
          </a:p>
        </p:txBody>
      </p:sp>
      <p:sp>
        <p:nvSpPr>
          <p:cNvPr id="5" name="TextBox 4">
            <a:extLst>
              <a:ext uri="{FF2B5EF4-FFF2-40B4-BE49-F238E27FC236}">
                <a16:creationId xmlns:a16="http://schemas.microsoft.com/office/drawing/2014/main" id="{892C5398-5570-75A1-0DD1-D5F9978268DC}"/>
              </a:ext>
            </a:extLst>
          </p:cNvPr>
          <p:cNvSpPr txBox="1"/>
          <p:nvPr/>
        </p:nvSpPr>
        <p:spPr>
          <a:xfrm rot="1141883">
            <a:off x="9884757" y="846237"/>
            <a:ext cx="1600677" cy="3770263"/>
          </a:xfrm>
          <a:prstGeom prst="rect">
            <a:avLst/>
          </a:prstGeom>
          <a:noFill/>
        </p:spPr>
        <p:txBody>
          <a:bodyPr wrap="square" rtlCol="0">
            <a:spAutoFit/>
          </a:bodyPr>
          <a:lstStyle/>
          <a:p>
            <a:r>
              <a:rPr lang="en-US" sz="239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2800" dirty="0"/>
          </a:p>
        </p:txBody>
      </p:sp>
    </p:spTree>
    <p:extLst>
      <p:ext uri="{BB962C8B-B14F-4D97-AF65-F5344CB8AC3E}">
        <p14:creationId xmlns:p14="http://schemas.microsoft.com/office/powerpoint/2010/main" val="182764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4065C-36B1-50B9-4AD2-69A552DDAE50}"/>
              </a:ext>
            </a:extLst>
          </p:cNvPr>
          <p:cNvSpPr txBox="1"/>
          <p:nvPr/>
        </p:nvSpPr>
        <p:spPr>
          <a:xfrm>
            <a:off x="1505265" y="898088"/>
            <a:ext cx="9731695" cy="2554545"/>
          </a:xfrm>
          <a:prstGeom prst="rect">
            <a:avLst/>
          </a:prstGeom>
          <a:noFill/>
        </p:spPr>
        <p:txBody>
          <a:bodyPr wrap="square">
            <a:spAutoFit/>
          </a:bodyPr>
          <a:lstStyle/>
          <a:p>
            <a:r>
              <a:rPr lang="en-US" sz="3200" dirty="0">
                <a:solidFill>
                  <a:schemeClr val="bg1"/>
                </a:solidFill>
                <a:latin typeface="Century Gothic" panose="020B0502020202020204" pitchFamily="34" charset="0"/>
              </a:rPr>
              <a:t>According to Revelation 21, the size of this New Kingdom is </a:t>
            </a:r>
            <a:r>
              <a:rPr lang="en-US" sz="3200" dirty="0" err="1">
                <a:solidFill>
                  <a:schemeClr val="bg1"/>
                </a:solidFill>
                <a:latin typeface="Century Gothic" panose="020B0502020202020204" pitchFamily="34" charset="0"/>
              </a:rPr>
              <a:t>waaaaay</a:t>
            </a:r>
            <a:r>
              <a:rPr lang="en-US" sz="3200" dirty="0">
                <a:solidFill>
                  <a:schemeClr val="bg1"/>
                </a:solidFill>
                <a:latin typeface="Century Gothic" panose="020B0502020202020204" pitchFamily="34" charset="0"/>
              </a:rPr>
              <a:t> to BIG. The size length and its vertical height of the walls around the golden city is 1,500 miles. This is the first thing we might find this interesting and too good to be true. </a:t>
            </a:r>
          </a:p>
        </p:txBody>
      </p:sp>
      <p:sp>
        <p:nvSpPr>
          <p:cNvPr id="3" name="TextBox 2">
            <a:extLst>
              <a:ext uri="{FF2B5EF4-FFF2-40B4-BE49-F238E27FC236}">
                <a16:creationId xmlns:a16="http://schemas.microsoft.com/office/drawing/2014/main" id="{F8D439B2-E4FC-1BA1-5C4D-5E0D22C43F27}"/>
              </a:ext>
            </a:extLst>
          </p:cNvPr>
          <p:cNvSpPr txBox="1"/>
          <p:nvPr/>
        </p:nvSpPr>
        <p:spPr>
          <a:xfrm>
            <a:off x="1544319" y="4104360"/>
            <a:ext cx="9408161" cy="2062103"/>
          </a:xfrm>
          <a:prstGeom prst="rect">
            <a:avLst/>
          </a:prstGeom>
          <a:noFill/>
        </p:spPr>
        <p:txBody>
          <a:bodyPr wrap="square">
            <a:spAutoFit/>
          </a:bodyPr>
          <a:lstStyle/>
          <a:p>
            <a:r>
              <a:rPr lang="en-US" sz="3200" dirty="0">
                <a:solidFill>
                  <a:schemeClr val="bg1"/>
                </a:solidFill>
                <a:latin typeface="Century Gothic" panose="020B0502020202020204" pitchFamily="34" charset="0"/>
              </a:rPr>
              <a:t>The first question here is, does anywhere in the Old Testament books speak of anything like 1,500 miles length size walls in the coming new golden city of new Jerusalem?</a:t>
            </a:r>
          </a:p>
        </p:txBody>
      </p:sp>
    </p:spTree>
    <p:extLst>
      <p:ext uri="{BB962C8B-B14F-4D97-AF65-F5344CB8AC3E}">
        <p14:creationId xmlns:p14="http://schemas.microsoft.com/office/powerpoint/2010/main" val="19491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4065C-36B1-50B9-4AD2-69A552DDAE50}"/>
              </a:ext>
            </a:extLst>
          </p:cNvPr>
          <p:cNvSpPr txBox="1"/>
          <p:nvPr/>
        </p:nvSpPr>
        <p:spPr>
          <a:xfrm>
            <a:off x="1312691" y="916917"/>
            <a:ext cx="9622172" cy="2400657"/>
          </a:xfrm>
          <a:prstGeom prst="rect">
            <a:avLst/>
          </a:prstGeom>
          <a:noFill/>
        </p:spPr>
        <p:txBody>
          <a:bodyPr wrap="square">
            <a:spAutoFit/>
          </a:bodyPr>
          <a:lstStyle/>
          <a:p>
            <a:r>
              <a:rPr lang="en-US" sz="3000" dirty="0">
                <a:solidFill>
                  <a:schemeClr val="bg1"/>
                </a:solidFill>
                <a:latin typeface="Century Gothic" panose="020B0502020202020204" pitchFamily="34" charset="0"/>
              </a:rPr>
              <a:t>Since all </a:t>
            </a:r>
            <a:r>
              <a:rPr lang="en-US" sz="30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Yisraelites</a:t>
            </a:r>
            <a:r>
              <a:rPr lang="en-US" sz="3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3000" dirty="0">
                <a:solidFill>
                  <a:schemeClr val="bg1"/>
                </a:solidFill>
                <a:latin typeface="Century Gothic" panose="020B0502020202020204" pitchFamily="34" charset="0"/>
              </a:rPr>
              <a:t>who left Egypt, only Caleb and Joshua 40 years alone made it to the Promised Land with the younger </a:t>
            </a:r>
            <a:r>
              <a:rPr lang="en-US" sz="3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generation</a:t>
            </a:r>
            <a:r>
              <a:rPr lang="en-US" sz="3000" dirty="0">
                <a:solidFill>
                  <a:schemeClr val="bg1"/>
                </a:solidFill>
                <a:latin typeface="Century Gothic" panose="020B0502020202020204" pitchFamily="34" charset="0"/>
              </a:rPr>
              <a:t> people. Apart from Joshua’s and David’s day is about 350 to 400 years apart. </a:t>
            </a:r>
          </a:p>
        </p:txBody>
      </p:sp>
      <p:pic>
        <p:nvPicPr>
          <p:cNvPr id="5" name="Picture 4" descr="Text&#10;&#10;Description automatically generated">
            <a:extLst>
              <a:ext uri="{FF2B5EF4-FFF2-40B4-BE49-F238E27FC236}">
                <a16:creationId xmlns:a16="http://schemas.microsoft.com/office/drawing/2014/main" id="{50BA04F2-196C-D7CF-3441-2A4188F9D688}"/>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7929879" y="4211320"/>
            <a:ext cx="1062813" cy="350519"/>
          </a:xfrm>
          <a:prstGeom prst="rect">
            <a:avLst/>
          </a:prstGeom>
        </p:spPr>
      </p:pic>
      <p:sp>
        <p:nvSpPr>
          <p:cNvPr id="7" name="TextBox 6">
            <a:extLst>
              <a:ext uri="{FF2B5EF4-FFF2-40B4-BE49-F238E27FC236}">
                <a16:creationId xmlns:a16="http://schemas.microsoft.com/office/drawing/2014/main" id="{2C91CC03-94FF-6C81-D291-73B2A6D0C7B2}"/>
              </a:ext>
            </a:extLst>
          </p:cNvPr>
          <p:cNvSpPr txBox="1"/>
          <p:nvPr/>
        </p:nvSpPr>
        <p:spPr>
          <a:xfrm>
            <a:off x="1335946" y="3657166"/>
            <a:ext cx="9334849" cy="2400657"/>
          </a:xfrm>
          <a:prstGeom prst="rect">
            <a:avLst/>
          </a:prstGeom>
          <a:noFill/>
        </p:spPr>
        <p:txBody>
          <a:bodyPr wrap="square">
            <a:spAutoFit/>
          </a:bodyPr>
          <a:lstStyle/>
          <a:p>
            <a:r>
              <a:rPr lang="en-US" sz="3000" dirty="0">
                <a:solidFill>
                  <a:schemeClr val="bg1"/>
                </a:solidFill>
                <a:latin typeface="Century Gothic" panose="020B0502020202020204" pitchFamily="34" charset="0"/>
              </a:rPr>
              <a:t>Moses was long gone; the books of the laws (Torah) was already completed by           ’s guided ever since. Both, Joshua and David still obey and kept the book of the laws and ensure that every </a:t>
            </a:r>
            <a:r>
              <a:rPr lang="en-US" sz="3000" dirty="0" err="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Yisraelites</a:t>
            </a:r>
            <a:r>
              <a:rPr lang="en-US" sz="3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follow by it. </a:t>
            </a:r>
            <a:endParaRPr lang="en-US" sz="3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188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53E67-AD8A-8046-A50A-64BD313214C5}"/>
              </a:ext>
            </a:extLst>
          </p:cNvPr>
          <p:cNvSpPr txBox="1"/>
          <p:nvPr/>
        </p:nvSpPr>
        <p:spPr>
          <a:xfrm>
            <a:off x="1402361" y="1431814"/>
            <a:ext cx="9469772" cy="4031873"/>
          </a:xfrm>
          <a:prstGeom prst="rect">
            <a:avLst/>
          </a:prstGeom>
          <a:noFill/>
        </p:spPr>
        <p:txBody>
          <a:bodyPr wrap="square">
            <a:spAutoFit/>
          </a:bodyPr>
          <a:lstStyle/>
          <a:p>
            <a:r>
              <a:rPr lang="en-US" sz="3200" dirty="0">
                <a:solidFill>
                  <a:schemeClr val="bg1"/>
                </a:solidFill>
                <a:latin typeface="Century Gothic" panose="020B0502020202020204" pitchFamily="34" charset="0"/>
              </a:rPr>
              <a:t>All they have was this tabernacle and the courtyard, nothing else until one day            gave David a new instruction. Instruction to build a temple that is way better then having a tent-tabernacle. Only his son Solomon is to build it for          . There were no other instruction to build the walls around it, expect for the tabernacle and the temple. </a:t>
            </a:r>
          </a:p>
        </p:txBody>
      </p:sp>
      <p:pic>
        <p:nvPicPr>
          <p:cNvPr id="3" name="Picture 2" descr="Text&#10;&#10;Description automatically generated">
            <a:extLst>
              <a:ext uri="{FF2B5EF4-FFF2-40B4-BE49-F238E27FC236}">
                <a16:creationId xmlns:a16="http://schemas.microsoft.com/office/drawing/2014/main" id="{6148C958-46B1-320B-EC92-2E96805B1876}"/>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8886225" y="2063738"/>
            <a:ext cx="1062813" cy="350519"/>
          </a:xfrm>
          <a:prstGeom prst="rect">
            <a:avLst/>
          </a:prstGeom>
        </p:spPr>
      </p:pic>
      <p:pic>
        <p:nvPicPr>
          <p:cNvPr id="6" name="Picture 5" descr="Text&#10;&#10;Description automatically generated">
            <a:extLst>
              <a:ext uri="{FF2B5EF4-FFF2-40B4-BE49-F238E27FC236}">
                <a16:creationId xmlns:a16="http://schemas.microsoft.com/office/drawing/2014/main" id="{A9F9B288-317B-C860-74F6-D71E69D29695}"/>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074" t="16706" r="3824" b="17077"/>
          <a:stretch/>
        </p:blipFill>
        <p:spPr>
          <a:xfrm>
            <a:off x="3575993" y="3993206"/>
            <a:ext cx="1062813" cy="350519"/>
          </a:xfrm>
          <a:prstGeom prst="rect">
            <a:avLst/>
          </a:prstGeom>
        </p:spPr>
      </p:pic>
    </p:spTree>
    <p:extLst>
      <p:ext uri="{BB962C8B-B14F-4D97-AF65-F5344CB8AC3E}">
        <p14:creationId xmlns:p14="http://schemas.microsoft.com/office/powerpoint/2010/main" val="171016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6661</TotalTime>
  <Words>2279</Words>
  <Application>Microsoft Office PowerPoint</Application>
  <PresentationFormat>Widescreen</PresentationFormat>
  <Paragraphs>83</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Bradley Hand ITC</vt:lpstr>
      <vt:lpstr>Calibri</vt:lpstr>
      <vt:lpstr>Calibri Light</vt:lpstr>
      <vt:lpstr>Century Gothic</vt:lpstr>
      <vt:lpstr>Eras Demi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Pouliot</dc:creator>
  <cp:lastModifiedBy>Philip Pouliot</cp:lastModifiedBy>
  <cp:revision>99</cp:revision>
  <dcterms:created xsi:type="dcterms:W3CDTF">2023-04-06T12:47:47Z</dcterms:created>
  <dcterms:modified xsi:type="dcterms:W3CDTF">2023-05-21T18:52:15Z</dcterms:modified>
</cp:coreProperties>
</file>