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51" autoAdjust="0"/>
    <p:restoredTop sz="94660"/>
  </p:normalViewPr>
  <p:slideViewPr>
    <p:cSldViewPr snapToGrid="0">
      <p:cViewPr varScale="1">
        <p:scale>
          <a:sx n="91" d="100"/>
          <a:sy n="91" d="100"/>
        </p:scale>
        <p:origin x="27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2F0921-96DD-E22F-25EA-38CE00DB6514}"/>
              </a:ext>
            </a:extLst>
          </p:cNvPr>
          <p:cNvSpPr>
            <a:spLocks noGrp="1"/>
          </p:cNvSpPr>
          <p:nvPr>
            <p:ph type="dt" sz="half" idx="10"/>
          </p:nvPr>
        </p:nvSpPr>
        <p:spPr/>
        <p:txBody>
          <a:bodyPr/>
          <a:lstStyle>
            <a:lvl1pPr>
              <a:defRPr/>
            </a:lvl1pPr>
          </a:lstStyle>
          <a:p>
            <a:pPr>
              <a:defRPr/>
            </a:pPr>
            <a:fld id="{67A157BE-47D2-4CF6-8F29-3692B0186EC1}" type="datetimeFigureOut">
              <a:rPr lang="en-US"/>
              <a:pPr>
                <a:defRPr/>
              </a:pPr>
              <a:t>3/10/2023</a:t>
            </a:fld>
            <a:endParaRPr lang="en-US"/>
          </a:p>
        </p:txBody>
      </p:sp>
      <p:sp>
        <p:nvSpPr>
          <p:cNvPr id="5" name="Footer Placeholder 4">
            <a:extLst>
              <a:ext uri="{FF2B5EF4-FFF2-40B4-BE49-F238E27FC236}">
                <a16:creationId xmlns:a16="http://schemas.microsoft.com/office/drawing/2014/main" id="{DC494741-EB13-6E64-756F-EBB4702A2B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8C52C9-1522-D885-2351-452DBDA47704}"/>
              </a:ext>
            </a:extLst>
          </p:cNvPr>
          <p:cNvSpPr>
            <a:spLocks noGrp="1"/>
          </p:cNvSpPr>
          <p:nvPr>
            <p:ph type="sldNum" sz="quarter" idx="12"/>
          </p:nvPr>
        </p:nvSpPr>
        <p:spPr/>
        <p:txBody>
          <a:bodyPr/>
          <a:lstStyle>
            <a:lvl1pPr>
              <a:defRPr/>
            </a:lvl1pPr>
          </a:lstStyle>
          <a:p>
            <a:pPr>
              <a:defRPr/>
            </a:pPr>
            <a:fld id="{CEB951C8-E097-4DCD-A907-D2FFCD46E8A8}" type="slidenum">
              <a:rPr lang="en-US"/>
              <a:pPr>
                <a:defRPr/>
              </a:pPr>
              <a:t>‹#›</a:t>
            </a:fld>
            <a:endParaRPr lang="en-US"/>
          </a:p>
        </p:txBody>
      </p:sp>
    </p:spTree>
    <p:extLst>
      <p:ext uri="{BB962C8B-B14F-4D97-AF65-F5344CB8AC3E}">
        <p14:creationId xmlns:p14="http://schemas.microsoft.com/office/powerpoint/2010/main" val="3870274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742F00-983E-3E94-055A-07D0163C3E79}"/>
              </a:ext>
            </a:extLst>
          </p:cNvPr>
          <p:cNvSpPr>
            <a:spLocks noGrp="1"/>
          </p:cNvSpPr>
          <p:nvPr>
            <p:ph type="dt" sz="half" idx="10"/>
          </p:nvPr>
        </p:nvSpPr>
        <p:spPr/>
        <p:txBody>
          <a:bodyPr/>
          <a:lstStyle>
            <a:lvl1pPr>
              <a:defRPr/>
            </a:lvl1pPr>
          </a:lstStyle>
          <a:p>
            <a:pPr>
              <a:defRPr/>
            </a:pPr>
            <a:fld id="{79932C9E-5B50-478E-BE34-25115F0B03B9}" type="datetimeFigureOut">
              <a:rPr lang="en-US"/>
              <a:pPr>
                <a:defRPr/>
              </a:pPr>
              <a:t>3/10/2023</a:t>
            </a:fld>
            <a:endParaRPr lang="en-US"/>
          </a:p>
        </p:txBody>
      </p:sp>
      <p:sp>
        <p:nvSpPr>
          <p:cNvPr id="5" name="Footer Placeholder 4">
            <a:extLst>
              <a:ext uri="{FF2B5EF4-FFF2-40B4-BE49-F238E27FC236}">
                <a16:creationId xmlns:a16="http://schemas.microsoft.com/office/drawing/2014/main" id="{74B5E442-546B-E3C6-2F9F-9F1786411FD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38187A-E3A0-5BC7-9E50-4848EE55B9B6}"/>
              </a:ext>
            </a:extLst>
          </p:cNvPr>
          <p:cNvSpPr>
            <a:spLocks noGrp="1"/>
          </p:cNvSpPr>
          <p:nvPr>
            <p:ph type="sldNum" sz="quarter" idx="12"/>
          </p:nvPr>
        </p:nvSpPr>
        <p:spPr/>
        <p:txBody>
          <a:bodyPr/>
          <a:lstStyle>
            <a:lvl1pPr>
              <a:defRPr/>
            </a:lvl1pPr>
          </a:lstStyle>
          <a:p>
            <a:pPr>
              <a:defRPr/>
            </a:pPr>
            <a:fld id="{CA3EF4D2-83D3-4F35-A1BA-0C080AA70C66}" type="slidenum">
              <a:rPr lang="en-US"/>
              <a:pPr>
                <a:defRPr/>
              </a:pPr>
              <a:t>‹#›</a:t>
            </a:fld>
            <a:endParaRPr lang="en-US"/>
          </a:p>
        </p:txBody>
      </p:sp>
    </p:spTree>
    <p:extLst>
      <p:ext uri="{BB962C8B-B14F-4D97-AF65-F5344CB8AC3E}">
        <p14:creationId xmlns:p14="http://schemas.microsoft.com/office/powerpoint/2010/main" val="3690767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25268A-2B99-3D12-85C5-ABD2C74B5EFB}"/>
              </a:ext>
            </a:extLst>
          </p:cNvPr>
          <p:cNvSpPr>
            <a:spLocks noGrp="1"/>
          </p:cNvSpPr>
          <p:nvPr>
            <p:ph type="dt" sz="half" idx="10"/>
          </p:nvPr>
        </p:nvSpPr>
        <p:spPr/>
        <p:txBody>
          <a:bodyPr/>
          <a:lstStyle>
            <a:lvl1pPr>
              <a:defRPr/>
            </a:lvl1pPr>
          </a:lstStyle>
          <a:p>
            <a:pPr>
              <a:defRPr/>
            </a:pPr>
            <a:fld id="{9F408FEF-DB0B-4A0C-94CF-8C7AFD885744}" type="datetimeFigureOut">
              <a:rPr lang="en-US"/>
              <a:pPr>
                <a:defRPr/>
              </a:pPr>
              <a:t>3/10/2023</a:t>
            </a:fld>
            <a:endParaRPr lang="en-US"/>
          </a:p>
        </p:txBody>
      </p:sp>
      <p:sp>
        <p:nvSpPr>
          <p:cNvPr id="5" name="Footer Placeholder 4">
            <a:extLst>
              <a:ext uri="{FF2B5EF4-FFF2-40B4-BE49-F238E27FC236}">
                <a16:creationId xmlns:a16="http://schemas.microsoft.com/office/drawing/2014/main" id="{462DA735-ABB4-DF6B-4A94-846D3C98FD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FEF77E7-B2AE-2ECA-B37B-25BD45F34BA6}"/>
              </a:ext>
            </a:extLst>
          </p:cNvPr>
          <p:cNvSpPr>
            <a:spLocks noGrp="1"/>
          </p:cNvSpPr>
          <p:nvPr>
            <p:ph type="sldNum" sz="quarter" idx="12"/>
          </p:nvPr>
        </p:nvSpPr>
        <p:spPr/>
        <p:txBody>
          <a:bodyPr/>
          <a:lstStyle>
            <a:lvl1pPr>
              <a:defRPr/>
            </a:lvl1pPr>
          </a:lstStyle>
          <a:p>
            <a:pPr>
              <a:defRPr/>
            </a:pPr>
            <a:fld id="{403FFF8E-88AA-4081-820D-4A21B6954150}" type="slidenum">
              <a:rPr lang="en-US"/>
              <a:pPr>
                <a:defRPr/>
              </a:pPr>
              <a:t>‹#›</a:t>
            </a:fld>
            <a:endParaRPr lang="en-US"/>
          </a:p>
        </p:txBody>
      </p:sp>
    </p:spTree>
    <p:extLst>
      <p:ext uri="{BB962C8B-B14F-4D97-AF65-F5344CB8AC3E}">
        <p14:creationId xmlns:p14="http://schemas.microsoft.com/office/powerpoint/2010/main" val="376761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356919-B25C-32E6-CCEF-973B4846B9BF}"/>
              </a:ext>
            </a:extLst>
          </p:cNvPr>
          <p:cNvSpPr>
            <a:spLocks noGrp="1"/>
          </p:cNvSpPr>
          <p:nvPr>
            <p:ph type="dt" sz="half" idx="10"/>
          </p:nvPr>
        </p:nvSpPr>
        <p:spPr/>
        <p:txBody>
          <a:bodyPr/>
          <a:lstStyle>
            <a:lvl1pPr>
              <a:defRPr/>
            </a:lvl1pPr>
          </a:lstStyle>
          <a:p>
            <a:pPr>
              <a:defRPr/>
            </a:pPr>
            <a:fld id="{3DBFDA78-07FA-449A-A060-AB04D450530D}" type="datetimeFigureOut">
              <a:rPr lang="en-US"/>
              <a:pPr>
                <a:defRPr/>
              </a:pPr>
              <a:t>3/10/2023</a:t>
            </a:fld>
            <a:endParaRPr lang="en-US"/>
          </a:p>
        </p:txBody>
      </p:sp>
      <p:sp>
        <p:nvSpPr>
          <p:cNvPr id="5" name="Footer Placeholder 4">
            <a:extLst>
              <a:ext uri="{FF2B5EF4-FFF2-40B4-BE49-F238E27FC236}">
                <a16:creationId xmlns:a16="http://schemas.microsoft.com/office/drawing/2014/main" id="{ACC7D3CC-035B-D820-E17E-E256FC04CD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633E93-595A-785E-32B5-F510A3083B4A}"/>
              </a:ext>
            </a:extLst>
          </p:cNvPr>
          <p:cNvSpPr>
            <a:spLocks noGrp="1"/>
          </p:cNvSpPr>
          <p:nvPr>
            <p:ph type="sldNum" sz="quarter" idx="12"/>
          </p:nvPr>
        </p:nvSpPr>
        <p:spPr/>
        <p:txBody>
          <a:bodyPr/>
          <a:lstStyle>
            <a:lvl1pPr>
              <a:defRPr/>
            </a:lvl1pPr>
          </a:lstStyle>
          <a:p>
            <a:pPr>
              <a:defRPr/>
            </a:pPr>
            <a:fld id="{E914609E-C7DB-4950-BBF3-55FDE45DE344}" type="slidenum">
              <a:rPr lang="en-US"/>
              <a:pPr>
                <a:defRPr/>
              </a:pPr>
              <a:t>‹#›</a:t>
            </a:fld>
            <a:endParaRPr lang="en-US"/>
          </a:p>
        </p:txBody>
      </p:sp>
    </p:spTree>
    <p:extLst>
      <p:ext uri="{BB962C8B-B14F-4D97-AF65-F5344CB8AC3E}">
        <p14:creationId xmlns:p14="http://schemas.microsoft.com/office/powerpoint/2010/main" val="4159667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3E9C1C-1C12-DF56-550E-B5447F0B4B91}"/>
              </a:ext>
            </a:extLst>
          </p:cNvPr>
          <p:cNvSpPr>
            <a:spLocks noGrp="1"/>
          </p:cNvSpPr>
          <p:nvPr>
            <p:ph type="dt" sz="half" idx="10"/>
          </p:nvPr>
        </p:nvSpPr>
        <p:spPr/>
        <p:txBody>
          <a:bodyPr/>
          <a:lstStyle>
            <a:lvl1pPr>
              <a:defRPr/>
            </a:lvl1pPr>
          </a:lstStyle>
          <a:p>
            <a:pPr>
              <a:defRPr/>
            </a:pPr>
            <a:fld id="{9BD5C8FB-F04F-45DB-A446-AF9C2BAEE2F0}" type="datetimeFigureOut">
              <a:rPr lang="en-US"/>
              <a:pPr>
                <a:defRPr/>
              </a:pPr>
              <a:t>3/10/2023</a:t>
            </a:fld>
            <a:endParaRPr lang="en-US"/>
          </a:p>
        </p:txBody>
      </p:sp>
      <p:sp>
        <p:nvSpPr>
          <p:cNvPr id="5" name="Footer Placeholder 4">
            <a:extLst>
              <a:ext uri="{FF2B5EF4-FFF2-40B4-BE49-F238E27FC236}">
                <a16:creationId xmlns:a16="http://schemas.microsoft.com/office/drawing/2014/main" id="{DFD08146-2CF2-2CCA-3D0C-ACE159C22D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1259E17-242A-BD1A-D2F7-BA5C32147573}"/>
              </a:ext>
            </a:extLst>
          </p:cNvPr>
          <p:cNvSpPr>
            <a:spLocks noGrp="1"/>
          </p:cNvSpPr>
          <p:nvPr>
            <p:ph type="sldNum" sz="quarter" idx="12"/>
          </p:nvPr>
        </p:nvSpPr>
        <p:spPr/>
        <p:txBody>
          <a:bodyPr/>
          <a:lstStyle>
            <a:lvl1pPr>
              <a:defRPr/>
            </a:lvl1pPr>
          </a:lstStyle>
          <a:p>
            <a:pPr>
              <a:defRPr/>
            </a:pPr>
            <a:fld id="{0E35C282-F0A2-4CA5-AD94-BDA065E833BD}" type="slidenum">
              <a:rPr lang="en-US"/>
              <a:pPr>
                <a:defRPr/>
              </a:pPr>
              <a:t>‹#›</a:t>
            </a:fld>
            <a:endParaRPr lang="en-US"/>
          </a:p>
        </p:txBody>
      </p:sp>
    </p:spTree>
    <p:extLst>
      <p:ext uri="{BB962C8B-B14F-4D97-AF65-F5344CB8AC3E}">
        <p14:creationId xmlns:p14="http://schemas.microsoft.com/office/powerpoint/2010/main" val="1206196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FC37302-F926-78A1-F777-C1C4C17D49BB}"/>
              </a:ext>
            </a:extLst>
          </p:cNvPr>
          <p:cNvSpPr>
            <a:spLocks noGrp="1"/>
          </p:cNvSpPr>
          <p:nvPr>
            <p:ph type="dt" sz="half" idx="10"/>
          </p:nvPr>
        </p:nvSpPr>
        <p:spPr/>
        <p:txBody>
          <a:bodyPr/>
          <a:lstStyle>
            <a:lvl1pPr>
              <a:defRPr/>
            </a:lvl1pPr>
          </a:lstStyle>
          <a:p>
            <a:pPr>
              <a:defRPr/>
            </a:pPr>
            <a:fld id="{5B50D9D4-713C-46BB-8051-E7FEBABA73C2}" type="datetimeFigureOut">
              <a:rPr lang="en-US"/>
              <a:pPr>
                <a:defRPr/>
              </a:pPr>
              <a:t>3/10/2023</a:t>
            </a:fld>
            <a:endParaRPr lang="en-US"/>
          </a:p>
        </p:txBody>
      </p:sp>
      <p:sp>
        <p:nvSpPr>
          <p:cNvPr id="6" name="Footer Placeholder 4">
            <a:extLst>
              <a:ext uri="{FF2B5EF4-FFF2-40B4-BE49-F238E27FC236}">
                <a16:creationId xmlns:a16="http://schemas.microsoft.com/office/drawing/2014/main" id="{DBF29F21-9EBD-60B0-3E4F-D16F1D5105E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19291B4-4EA2-9637-FE87-6C8BFB532B59}"/>
              </a:ext>
            </a:extLst>
          </p:cNvPr>
          <p:cNvSpPr>
            <a:spLocks noGrp="1"/>
          </p:cNvSpPr>
          <p:nvPr>
            <p:ph type="sldNum" sz="quarter" idx="12"/>
          </p:nvPr>
        </p:nvSpPr>
        <p:spPr/>
        <p:txBody>
          <a:bodyPr/>
          <a:lstStyle>
            <a:lvl1pPr>
              <a:defRPr/>
            </a:lvl1pPr>
          </a:lstStyle>
          <a:p>
            <a:pPr>
              <a:defRPr/>
            </a:pPr>
            <a:fld id="{9468BAE0-0B36-46D1-9D25-E42491ED5512}" type="slidenum">
              <a:rPr lang="en-US"/>
              <a:pPr>
                <a:defRPr/>
              </a:pPr>
              <a:t>‹#›</a:t>
            </a:fld>
            <a:endParaRPr lang="en-US"/>
          </a:p>
        </p:txBody>
      </p:sp>
    </p:spTree>
    <p:extLst>
      <p:ext uri="{BB962C8B-B14F-4D97-AF65-F5344CB8AC3E}">
        <p14:creationId xmlns:p14="http://schemas.microsoft.com/office/powerpoint/2010/main" val="2706992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0E7C2E3-ADAC-E9AA-AF88-6E33A9B07D75}"/>
              </a:ext>
            </a:extLst>
          </p:cNvPr>
          <p:cNvSpPr>
            <a:spLocks noGrp="1"/>
          </p:cNvSpPr>
          <p:nvPr>
            <p:ph type="dt" sz="half" idx="10"/>
          </p:nvPr>
        </p:nvSpPr>
        <p:spPr/>
        <p:txBody>
          <a:bodyPr/>
          <a:lstStyle>
            <a:lvl1pPr>
              <a:defRPr/>
            </a:lvl1pPr>
          </a:lstStyle>
          <a:p>
            <a:pPr>
              <a:defRPr/>
            </a:pPr>
            <a:fld id="{1A478DFB-0CF1-41D8-ACC4-087FCB3EE4E1}" type="datetimeFigureOut">
              <a:rPr lang="en-US"/>
              <a:pPr>
                <a:defRPr/>
              </a:pPr>
              <a:t>3/10/2023</a:t>
            </a:fld>
            <a:endParaRPr lang="en-US"/>
          </a:p>
        </p:txBody>
      </p:sp>
      <p:sp>
        <p:nvSpPr>
          <p:cNvPr id="8" name="Footer Placeholder 4">
            <a:extLst>
              <a:ext uri="{FF2B5EF4-FFF2-40B4-BE49-F238E27FC236}">
                <a16:creationId xmlns:a16="http://schemas.microsoft.com/office/drawing/2014/main" id="{C9CBB632-3AE7-C821-8A1F-4401553E281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B2BA5FB-8E87-F19C-BE6C-57B38EBA3458}"/>
              </a:ext>
            </a:extLst>
          </p:cNvPr>
          <p:cNvSpPr>
            <a:spLocks noGrp="1"/>
          </p:cNvSpPr>
          <p:nvPr>
            <p:ph type="sldNum" sz="quarter" idx="12"/>
          </p:nvPr>
        </p:nvSpPr>
        <p:spPr/>
        <p:txBody>
          <a:bodyPr/>
          <a:lstStyle>
            <a:lvl1pPr>
              <a:defRPr/>
            </a:lvl1pPr>
          </a:lstStyle>
          <a:p>
            <a:pPr>
              <a:defRPr/>
            </a:pPr>
            <a:fld id="{543E34C7-DD91-4C06-A267-85BBF577924E}" type="slidenum">
              <a:rPr lang="en-US"/>
              <a:pPr>
                <a:defRPr/>
              </a:pPr>
              <a:t>‹#›</a:t>
            </a:fld>
            <a:endParaRPr lang="en-US"/>
          </a:p>
        </p:txBody>
      </p:sp>
    </p:spTree>
    <p:extLst>
      <p:ext uri="{BB962C8B-B14F-4D97-AF65-F5344CB8AC3E}">
        <p14:creationId xmlns:p14="http://schemas.microsoft.com/office/powerpoint/2010/main" val="367287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2A103BB-1E02-6BE0-D90E-D041E30D8710}"/>
              </a:ext>
            </a:extLst>
          </p:cNvPr>
          <p:cNvSpPr>
            <a:spLocks noGrp="1"/>
          </p:cNvSpPr>
          <p:nvPr>
            <p:ph type="dt" sz="half" idx="10"/>
          </p:nvPr>
        </p:nvSpPr>
        <p:spPr/>
        <p:txBody>
          <a:bodyPr/>
          <a:lstStyle>
            <a:lvl1pPr>
              <a:defRPr/>
            </a:lvl1pPr>
          </a:lstStyle>
          <a:p>
            <a:pPr>
              <a:defRPr/>
            </a:pPr>
            <a:fld id="{3CC7F5E3-EB34-4346-AF1A-1FD05BA140DD}" type="datetimeFigureOut">
              <a:rPr lang="en-US"/>
              <a:pPr>
                <a:defRPr/>
              </a:pPr>
              <a:t>3/10/2023</a:t>
            </a:fld>
            <a:endParaRPr lang="en-US"/>
          </a:p>
        </p:txBody>
      </p:sp>
      <p:sp>
        <p:nvSpPr>
          <p:cNvPr id="4" name="Footer Placeholder 4">
            <a:extLst>
              <a:ext uri="{FF2B5EF4-FFF2-40B4-BE49-F238E27FC236}">
                <a16:creationId xmlns:a16="http://schemas.microsoft.com/office/drawing/2014/main" id="{758CAA9D-AF38-E48A-AC19-D3BA938B904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11B5416-825F-78C5-2A6F-B5784CB3025D}"/>
              </a:ext>
            </a:extLst>
          </p:cNvPr>
          <p:cNvSpPr>
            <a:spLocks noGrp="1"/>
          </p:cNvSpPr>
          <p:nvPr>
            <p:ph type="sldNum" sz="quarter" idx="12"/>
          </p:nvPr>
        </p:nvSpPr>
        <p:spPr/>
        <p:txBody>
          <a:bodyPr/>
          <a:lstStyle>
            <a:lvl1pPr>
              <a:defRPr/>
            </a:lvl1pPr>
          </a:lstStyle>
          <a:p>
            <a:pPr>
              <a:defRPr/>
            </a:pPr>
            <a:fld id="{1C580059-7CD7-4E8B-B771-79BC2298342F}" type="slidenum">
              <a:rPr lang="en-US"/>
              <a:pPr>
                <a:defRPr/>
              </a:pPr>
              <a:t>‹#›</a:t>
            </a:fld>
            <a:endParaRPr lang="en-US"/>
          </a:p>
        </p:txBody>
      </p:sp>
    </p:spTree>
    <p:extLst>
      <p:ext uri="{BB962C8B-B14F-4D97-AF65-F5344CB8AC3E}">
        <p14:creationId xmlns:p14="http://schemas.microsoft.com/office/powerpoint/2010/main" val="388933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B97A921-D311-688A-2173-B256312DD888}"/>
              </a:ext>
            </a:extLst>
          </p:cNvPr>
          <p:cNvSpPr>
            <a:spLocks noGrp="1"/>
          </p:cNvSpPr>
          <p:nvPr>
            <p:ph type="dt" sz="half" idx="10"/>
          </p:nvPr>
        </p:nvSpPr>
        <p:spPr/>
        <p:txBody>
          <a:bodyPr/>
          <a:lstStyle>
            <a:lvl1pPr>
              <a:defRPr/>
            </a:lvl1pPr>
          </a:lstStyle>
          <a:p>
            <a:pPr>
              <a:defRPr/>
            </a:pPr>
            <a:fld id="{3BFCF9C6-C97F-4B45-BD22-8988896C6A84}" type="datetimeFigureOut">
              <a:rPr lang="en-US"/>
              <a:pPr>
                <a:defRPr/>
              </a:pPr>
              <a:t>3/10/2023</a:t>
            </a:fld>
            <a:endParaRPr lang="en-US"/>
          </a:p>
        </p:txBody>
      </p:sp>
      <p:sp>
        <p:nvSpPr>
          <p:cNvPr id="3" name="Footer Placeholder 4">
            <a:extLst>
              <a:ext uri="{FF2B5EF4-FFF2-40B4-BE49-F238E27FC236}">
                <a16:creationId xmlns:a16="http://schemas.microsoft.com/office/drawing/2014/main" id="{E548DE55-1014-6436-D7EC-6A85EC947CE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9C8694B-EA09-A81A-ED2C-A9D95266C2CC}"/>
              </a:ext>
            </a:extLst>
          </p:cNvPr>
          <p:cNvSpPr>
            <a:spLocks noGrp="1"/>
          </p:cNvSpPr>
          <p:nvPr>
            <p:ph type="sldNum" sz="quarter" idx="12"/>
          </p:nvPr>
        </p:nvSpPr>
        <p:spPr/>
        <p:txBody>
          <a:bodyPr/>
          <a:lstStyle>
            <a:lvl1pPr>
              <a:defRPr/>
            </a:lvl1pPr>
          </a:lstStyle>
          <a:p>
            <a:pPr>
              <a:defRPr/>
            </a:pPr>
            <a:fld id="{BC571928-2181-4FAF-884F-960B608E5C25}" type="slidenum">
              <a:rPr lang="en-US"/>
              <a:pPr>
                <a:defRPr/>
              </a:pPr>
              <a:t>‹#›</a:t>
            </a:fld>
            <a:endParaRPr lang="en-US"/>
          </a:p>
        </p:txBody>
      </p:sp>
    </p:spTree>
    <p:extLst>
      <p:ext uri="{BB962C8B-B14F-4D97-AF65-F5344CB8AC3E}">
        <p14:creationId xmlns:p14="http://schemas.microsoft.com/office/powerpoint/2010/main" val="222514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32434930-00A2-7343-3D69-51DB85AABE03}"/>
              </a:ext>
            </a:extLst>
          </p:cNvPr>
          <p:cNvSpPr>
            <a:spLocks noGrp="1"/>
          </p:cNvSpPr>
          <p:nvPr>
            <p:ph type="dt" sz="half" idx="10"/>
          </p:nvPr>
        </p:nvSpPr>
        <p:spPr/>
        <p:txBody>
          <a:bodyPr/>
          <a:lstStyle>
            <a:lvl1pPr>
              <a:defRPr/>
            </a:lvl1pPr>
          </a:lstStyle>
          <a:p>
            <a:pPr>
              <a:defRPr/>
            </a:pPr>
            <a:fld id="{63A66F30-30BB-42B8-A9A0-BA81BE58C7CF}" type="datetimeFigureOut">
              <a:rPr lang="en-US"/>
              <a:pPr>
                <a:defRPr/>
              </a:pPr>
              <a:t>3/10/2023</a:t>
            </a:fld>
            <a:endParaRPr lang="en-US"/>
          </a:p>
        </p:txBody>
      </p:sp>
      <p:sp>
        <p:nvSpPr>
          <p:cNvPr id="6" name="Footer Placeholder 4">
            <a:extLst>
              <a:ext uri="{FF2B5EF4-FFF2-40B4-BE49-F238E27FC236}">
                <a16:creationId xmlns:a16="http://schemas.microsoft.com/office/drawing/2014/main" id="{B281D6E5-8CF8-E522-E033-2F438014A85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AE85A0-9B0B-CC2F-3F8A-3DB003530564}"/>
              </a:ext>
            </a:extLst>
          </p:cNvPr>
          <p:cNvSpPr>
            <a:spLocks noGrp="1"/>
          </p:cNvSpPr>
          <p:nvPr>
            <p:ph type="sldNum" sz="quarter" idx="12"/>
          </p:nvPr>
        </p:nvSpPr>
        <p:spPr/>
        <p:txBody>
          <a:bodyPr/>
          <a:lstStyle>
            <a:lvl1pPr>
              <a:defRPr/>
            </a:lvl1pPr>
          </a:lstStyle>
          <a:p>
            <a:pPr>
              <a:defRPr/>
            </a:pPr>
            <a:fld id="{E92035F2-6417-4757-B4DA-009E5B2E4425}" type="slidenum">
              <a:rPr lang="en-US"/>
              <a:pPr>
                <a:defRPr/>
              </a:pPr>
              <a:t>‹#›</a:t>
            </a:fld>
            <a:endParaRPr lang="en-US"/>
          </a:p>
        </p:txBody>
      </p:sp>
    </p:spTree>
    <p:extLst>
      <p:ext uri="{BB962C8B-B14F-4D97-AF65-F5344CB8AC3E}">
        <p14:creationId xmlns:p14="http://schemas.microsoft.com/office/powerpoint/2010/main" val="327261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B67504FD-8428-5EC9-8726-B9144229E4C0}"/>
              </a:ext>
            </a:extLst>
          </p:cNvPr>
          <p:cNvSpPr>
            <a:spLocks noGrp="1"/>
          </p:cNvSpPr>
          <p:nvPr>
            <p:ph type="dt" sz="half" idx="10"/>
          </p:nvPr>
        </p:nvSpPr>
        <p:spPr/>
        <p:txBody>
          <a:bodyPr/>
          <a:lstStyle>
            <a:lvl1pPr>
              <a:defRPr/>
            </a:lvl1pPr>
          </a:lstStyle>
          <a:p>
            <a:pPr>
              <a:defRPr/>
            </a:pPr>
            <a:fld id="{37840E02-648A-4714-AE96-00BFB1775572}" type="datetimeFigureOut">
              <a:rPr lang="en-US"/>
              <a:pPr>
                <a:defRPr/>
              </a:pPr>
              <a:t>3/10/2023</a:t>
            </a:fld>
            <a:endParaRPr lang="en-US"/>
          </a:p>
        </p:txBody>
      </p:sp>
      <p:sp>
        <p:nvSpPr>
          <p:cNvPr id="6" name="Footer Placeholder 4">
            <a:extLst>
              <a:ext uri="{FF2B5EF4-FFF2-40B4-BE49-F238E27FC236}">
                <a16:creationId xmlns:a16="http://schemas.microsoft.com/office/drawing/2014/main" id="{69C2BEA8-137B-F1AB-422B-0DC031616D6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DEE8ADF-9F8F-6DB5-651E-983249EFC64E}"/>
              </a:ext>
            </a:extLst>
          </p:cNvPr>
          <p:cNvSpPr>
            <a:spLocks noGrp="1"/>
          </p:cNvSpPr>
          <p:nvPr>
            <p:ph type="sldNum" sz="quarter" idx="12"/>
          </p:nvPr>
        </p:nvSpPr>
        <p:spPr/>
        <p:txBody>
          <a:bodyPr/>
          <a:lstStyle>
            <a:lvl1pPr>
              <a:defRPr/>
            </a:lvl1pPr>
          </a:lstStyle>
          <a:p>
            <a:pPr>
              <a:defRPr/>
            </a:pPr>
            <a:fld id="{5B7A0D25-39FD-42FA-A762-88C11424E610}" type="slidenum">
              <a:rPr lang="en-US"/>
              <a:pPr>
                <a:defRPr/>
              </a:pPr>
              <a:t>‹#›</a:t>
            </a:fld>
            <a:endParaRPr lang="en-US"/>
          </a:p>
        </p:txBody>
      </p:sp>
    </p:spTree>
    <p:extLst>
      <p:ext uri="{BB962C8B-B14F-4D97-AF65-F5344CB8AC3E}">
        <p14:creationId xmlns:p14="http://schemas.microsoft.com/office/powerpoint/2010/main" val="2341532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FF7252D-A911-F5EF-B777-EF543955EBE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9FB6D59-6B6C-3A31-8202-400778D44DF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DB5CA49-86AF-1A0F-ABC5-4DF9BE41FE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45341E17-3BF7-4C4C-8864-473282F30016}" type="datetimeFigureOut">
              <a:rPr lang="en-US"/>
              <a:pPr>
                <a:defRPr/>
              </a:pPr>
              <a:t>3/10/2023</a:t>
            </a:fld>
            <a:endParaRPr lang="en-US"/>
          </a:p>
        </p:txBody>
      </p:sp>
      <p:sp>
        <p:nvSpPr>
          <p:cNvPr id="5" name="Footer Placeholder 4">
            <a:extLst>
              <a:ext uri="{FF2B5EF4-FFF2-40B4-BE49-F238E27FC236}">
                <a16:creationId xmlns:a16="http://schemas.microsoft.com/office/drawing/2014/main" id="{5D88C5CB-D616-892B-64EA-D0C7A9EAE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1571E64-2AB1-2B20-ECE7-637D5CC484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22815276-209E-4FE3-BFF3-8A8F6AD0F56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bible-history.com/old-testament/persian-king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historyofyesterday.com/the-failed-attempt-to-rebuild-a-jewish-templ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4800-B890-66D4-2A5C-391864C7026D}"/>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graphicFrame>
        <p:nvGraphicFramePr>
          <p:cNvPr id="4" name="Table 4">
            <a:extLst>
              <a:ext uri="{FF2B5EF4-FFF2-40B4-BE49-F238E27FC236}">
                <a16:creationId xmlns:a16="http://schemas.microsoft.com/office/drawing/2014/main" id="{FA321A0F-AB6B-5EE2-EA65-486BC124E432}"/>
              </a:ext>
            </a:extLst>
          </p:cNvPr>
          <p:cNvGraphicFramePr>
            <a:graphicFrameLocks noGrp="1"/>
          </p:cNvGraphicFramePr>
          <p:nvPr/>
        </p:nvGraphicFramePr>
        <p:xfrm>
          <a:off x="241300" y="623888"/>
          <a:ext cx="5335590" cy="276225"/>
        </p:xfrm>
        <a:graphic>
          <a:graphicData uri="http://schemas.openxmlformats.org/drawingml/2006/table">
            <a:tbl>
              <a:tblPr firstRow="1" bandRow="1">
                <a:tableStyleId>{5C22544A-7EE6-4342-B048-85BDC9FD1C3A}</a:tableStyleId>
              </a:tblPr>
              <a:tblGrid>
                <a:gridCol w="533559">
                  <a:extLst>
                    <a:ext uri="{9D8B030D-6E8A-4147-A177-3AD203B41FA5}">
                      <a16:colId xmlns:a16="http://schemas.microsoft.com/office/drawing/2014/main" val="20000"/>
                    </a:ext>
                  </a:extLst>
                </a:gridCol>
                <a:gridCol w="533559">
                  <a:extLst>
                    <a:ext uri="{9D8B030D-6E8A-4147-A177-3AD203B41FA5}">
                      <a16:colId xmlns:a16="http://schemas.microsoft.com/office/drawing/2014/main" val="20001"/>
                    </a:ext>
                  </a:extLst>
                </a:gridCol>
                <a:gridCol w="533559">
                  <a:extLst>
                    <a:ext uri="{9D8B030D-6E8A-4147-A177-3AD203B41FA5}">
                      <a16:colId xmlns:a16="http://schemas.microsoft.com/office/drawing/2014/main" val="20002"/>
                    </a:ext>
                  </a:extLst>
                </a:gridCol>
                <a:gridCol w="533559">
                  <a:extLst>
                    <a:ext uri="{9D8B030D-6E8A-4147-A177-3AD203B41FA5}">
                      <a16:colId xmlns:a16="http://schemas.microsoft.com/office/drawing/2014/main" val="20003"/>
                    </a:ext>
                  </a:extLst>
                </a:gridCol>
                <a:gridCol w="533559">
                  <a:extLst>
                    <a:ext uri="{9D8B030D-6E8A-4147-A177-3AD203B41FA5}">
                      <a16:colId xmlns:a16="http://schemas.microsoft.com/office/drawing/2014/main" val="20004"/>
                    </a:ext>
                  </a:extLst>
                </a:gridCol>
                <a:gridCol w="533559">
                  <a:extLst>
                    <a:ext uri="{9D8B030D-6E8A-4147-A177-3AD203B41FA5}">
                      <a16:colId xmlns:a16="http://schemas.microsoft.com/office/drawing/2014/main" val="20005"/>
                    </a:ext>
                  </a:extLst>
                </a:gridCol>
                <a:gridCol w="533559">
                  <a:extLst>
                    <a:ext uri="{9D8B030D-6E8A-4147-A177-3AD203B41FA5}">
                      <a16:colId xmlns:a16="http://schemas.microsoft.com/office/drawing/2014/main" val="20006"/>
                    </a:ext>
                  </a:extLst>
                </a:gridCol>
                <a:gridCol w="533559">
                  <a:extLst>
                    <a:ext uri="{9D8B030D-6E8A-4147-A177-3AD203B41FA5}">
                      <a16:colId xmlns:a16="http://schemas.microsoft.com/office/drawing/2014/main" val="20007"/>
                    </a:ext>
                  </a:extLst>
                </a:gridCol>
                <a:gridCol w="533559">
                  <a:extLst>
                    <a:ext uri="{9D8B030D-6E8A-4147-A177-3AD203B41FA5}">
                      <a16:colId xmlns:a16="http://schemas.microsoft.com/office/drawing/2014/main" val="20008"/>
                    </a:ext>
                  </a:extLst>
                </a:gridCol>
                <a:gridCol w="533559">
                  <a:extLst>
                    <a:ext uri="{9D8B030D-6E8A-4147-A177-3AD203B41FA5}">
                      <a16:colId xmlns:a16="http://schemas.microsoft.com/office/drawing/2014/main" val="20009"/>
                    </a:ext>
                  </a:extLst>
                </a:gridCol>
              </a:tblGrid>
              <a:tr h="276225">
                <a:tc>
                  <a:txBody>
                    <a:bodyPr/>
                    <a:lstStyle/>
                    <a:p>
                      <a:pPr algn="l"/>
                      <a:endParaRPr lang="en-US" sz="1200" dirty="0"/>
                    </a:p>
                  </a:txBody>
                  <a:tcPr marL="91432" marR="91432" marT="45657" marB="45657">
                    <a:solidFill>
                      <a:schemeClr val="bg2">
                        <a:lumMod val="75000"/>
                      </a:schemeClr>
                    </a:solidFill>
                  </a:tcPr>
                </a:tc>
                <a:tc>
                  <a:txBody>
                    <a:bodyPr/>
                    <a:lstStyle/>
                    <a:p>
                      <a:pPr algn="l"/>
                      <a:r>
                        <a:rPr lang="en-US" sz="1200" dirty="0"/>
                        <a:t>60’s</a:t>
                      </a:r>
                    </a:p>
                  </a:txBody>
                  <a:tcPr marL="91432" marR="91432" marT="45657" marB="45657">
                    <a:solidFill>
                      <a:schemeClr val="bg2">
                        <a:lumMod val="75000"/>
                      </a:schemeClr>
                    </a:solidFill>
                  </a:tcPr>
                </a:tc>
                <a:tc>
                  <a:txBody>
                    <a:bodyPr/>
                    <a:lstStyle/>
                    <a:p>
                      <a:pPr algn="l"/>
                      <a:r>
                        <a:rPr lang="en-US" sz="1200" dirty="0"/>
                        <a:t>130</a:t>
                      </a:r>
                    </a:p>
                  </a:txBody>
                  <a:tcPr marL="91432" marR="91432" marT="45657" marB="45657">
                    <a:solidFill>
                      <a:schemeClr val="bg2">
                        <a:lumMod val="75000"/>
                      </a:schemeClr>
                    </a:solidFill>
                  </a:tcPr>
                </a:tc>
                <a:tc>
                  <a:txBody>
                    <a:bodyPr/>
                    <a:lstStyle/>
                    <a:p>
                      <a:pPr algn="l"/>
                      <a:r>
                        <a:rPr lang="en-US" sz="1200" dirty="0"/>
                        <a:t>235</a:t>
                      </a:r>
                    </a:p>
                  </a:txBody>
                  <a:tcPr marL="91432" marR="91432" marT="45657" marB="45657">
                    <a:solidFill>
                      <a:schemeClr val="bg2">
                        <a:lumMod val="75000"/>
                      </a:schemeClr>
                    </a:solidFill>
                  </a:tcPr>
                </a:tc>
                <a:tc>
                  <a:txBody>
                    <a:bodyPr/>
                    <a:lstStyle/>
                    <a:p>
                      <a:pPr algn="l"/>
                      <a:r>
                        <a:rPr lang="en-US" sz="1200" dirty="0"/>
                        <a:t>325</a:t>
                      </a:r>
                    </a:p>
                  </a:txBody>
                  <a:tcPr marL="91432" marR="91432" marT="45657" marB="45657">
                    <a:solidFill>
                      <a:schemeClr val="bg2">
                        <a:lumMod val="75000"/>
                      </a:schemeClr>
                    </a:solidFill>
                  </a:tcPr>
                </a:tc>
                <a:tc>
                  <a:txBody>
                    <a:bodyPr/>
                    <a:lstStyle/>
                    <a:p>
                      <a:pPr algn="l"/>
                      <a:r>
                        <a:rPr lang="en-US" sz="1200" dirty="0"/>
                        <a:t>395</a:t>
                      </a:r>
                    </a:p>
                  </a:txBody>
                  <a:tcPr marL="91432" marR="91432" marT="45657" marB="45657">
                    <a:solidFill>
                      <a:schemeClr val="bg2">
                        <a:lumMod val="75000"/>
                      </a:schemeClr>
                    </a:solidFill>
                  </a:tcPr>
                </a:tc>
                <a:tc>
                  <a:txBody>
                    <a:bodyPr/>
                    <a:lstStyle/>
                    <a:p>
                      <a:pPr algn="l"/>
                      <a:r>
                        <a:rPr lang="en-US" sz="1200" dirty="0"/>
                        <a:t>460</a:t>
                      </a:r>
                    </a:p>
                  </a:txBody>
                  <a:tcPr marL="91432" marR="91432" marT="45657" marB="45657">
                    <a:solidFill>
                      <a:schemeClr val="bg2">
                        <a:lumMod val="75000"/>
                      </a:schemeClr>
                    </a:solidFill>
                  </a:tcPr>
                </a:tc>
                <a:tc>
                  <a:txBody>
                    <a:bodyPr/>
                    <a:lstStyle/>
                    <a:p>
                      <a:pPr algn="l"/>
                      <a:r>
                        <a:rPr lang="en-US" sz="1200" dirty="0"/>
                        <a:t>622</a:t>
                      </a:r>
                    </a:p>
                  </a:txBody>
                  <a:tcPr marL="91432" marR="91432" marT="45657" marB="45657">
                    <a:solidFill>
                      <a:schemeClr val="bg2">
                        <a:lumMod val="75000"/>
                      </a:schemeClr>
                    </a:solidFill>
                  </a:tcPr>
                </a:tc>
                <a:tc>
                  <a:txBody>
                    <a:bodyPr/>
                    <a:lstStyle/>
                    <a:p>
                      <a:pPr algn="l"/>
                      <a:r>
                        <a:rPr lang="en-US" sz="1200" dirty="0"/>
                        <a:t>687</a:t>
                      </a:r>
                    </a:p>
                  </a:txBody>
                  <a:tcPr marL="91432" marR="91432" marT="45657" marB="45657">
                    <a:solidFill>
                      <a:schemeClr val="bg2">
                        <a:lumMod val="75000"/>
                      </a:schemeClr>
                    </a:solidFill>
                  </a:tcPr>
                </a:tc>
                <a:tc>
                  <a:txBody>
                    <a:bodyPr/>
                    <a:lstStyle/>
                    <a:p>
                      <a:pPr algn="l"/>
                      <a:r>
                        <a:rPr lang="en-US" sz="1200" dirty="0"/>
                        <a:t>800</a:t>
                      </a:r>
                    </a:p>
                  </a:txBody>
                  <a:tcPr marL="91432" marR="91432" marT="45657" marB="45657">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23" name="Table 4">
            <a:extLst>
              <a:ext uri="{FF2B5EF4-FFF2-40B4-BE49-F238E27FC236}">
                <a16:creationId xmlns:a16="http://schemas.microsoft.com/office/drawing/2014/main" id="{6DD76FBB-DEAD-2BB9-1326-3B0982C70117}"/>
              </a:ext>
            </a:extLst>
          </p:cNvPr>
          <p:cNvGraphicFramePr>
            <a:graphicFrameLocks noGrp="1"/>
          </p:cNvGraphicFramePr>
          <p:nvPr/>
        </p:nvGraphicFramePr>
        <p:xfrm>
          <a:off x="5576888" y="628650"/>
          <a:ext cx="4797422" cy="274638"/>
        </p:xfrm>
        <a:graphic>
          <a:graphicData uri="http://schemas.openxmlformats.org/drawingml/2006/table">
            <a:tbl>
              <a:tblPr firstRow="1" bandRow="1">
                <a:tableStyleId>{5C22544A-7EE6-4342-B048-85BDC9FD1C3A}</a:tableStyleId>
              </a:tblPr>
              <a:tblGrid>
                <a:gridCol w="685346">
                  <a:extLst>
                    <a:ext uri="{9D8B030D-6E8A-4147-A177-3AD203B41FA5}">
                      <a16:colId xmlns:a16="http://schemas.microsoft.com/office/drawing/2014/main" val="20000"/>
                    </a:ext>
                  </a:extLst>
                </a:gridCol>
                <a:gridCol w="685346">
                  <a:extLst>
                    <a:ext uri="{9D8B030D-6E8A-4147-A177-3AD203B41FA5}">
                      <a16:colId xmlns:a16="http://schemas.microsoft.com/office/drawing/2014/main" val="20001"/>
                    </a:ext>
                  </a:extLst>
                </a:gridCol>
                <a:gridCol w="685346">
                  <a:extLst>
                    <a:ext uri="{9D8B030D-6E8A-4147-A177-3AD203B41FA5}">
                      <a16:colId xmlns:a16="http://schemas.microsoft.com/office/drawing/2014/main" val="20002"/>
                    </a:ext>
                  </a:extLst>
                </a:gridCol>
                <a:gridCol w="685346">
                  <a:extLst>
                    <a:ext uri="{9D8B030D-6E8A-4147-A177-3AD203B41FA5}">
                      <a16:colId xmlns:a16="http://schemas.microsoft.com/office/drawing/2014/main" val="20003"/>
                    </a:ext>
                  </a:extLst>
                </a:gridCol>
                <a:gridCol w="685346">
                  <a:extLst>
                    <a:ext uri="{9D8B030D-6E8A-4147-A177-3AD203B41FA5}">
                      <a16:colId xmlns:a16="http://schemas.microsoft.com/office/drawing/2014/main" val="20004"/>
                    </a:ext>
                  </a:extLst>
                </a:gridCol>
                <a:gridCol w="685346">
                  <a:extLst>
                    <a:ext uri="{9D8B030D-6E8A-4147-A177-3AD203B41FA5}">
                      <a16:colId xmlns:a16="http://schemas.microsoft.com/office/drawing/2014/main" val="20005"/>
                    </a:ext>
                  </a:extLst>
                </a:gridCol>
                <a:gridCol w="685346">
                  <a:extLst>
                    <a:ext uri="{9D8B030D-6E8A-4147-A177-3AD203B41FA5}">
                      <a16:colId xmlns:a16="http://schemas.microsoft.com/office/drawing/2014/main" val="20006"/>
                    </a:ext>
                  </a:extLst>
                </a:gridCol>
              </a:tblGrid>
              <a:tr h="274638">
                <a:tc>
                  <a:txBody>
                    <a:bodyPr/>
                    <a:lstStyle/>
                    <a:p>
                      <a:pPr algn="l"/>
                      <a:r>
                        <a:rPr lang="en-US" sz="1200"/>
                        <a:t>874</a:t>
                      </a:r>
                      <a:endParaRPr lang="en-US" sz="1200" dirty="0"/>
                    </a:p>
                  </a:txBody>
                  <a:tcPr marL="91449" marR="91449" marT="45773" marB="45773">
                    <a:solidFill>
                      <a:schemeClr val="bg2">
                        <a:lumMod val="75000"/>
                      </a:schemeClr>
                    </a:solidFill>
                  </a:tcPr>
                </a:tc>
                <a:tc>
                  <a:txBody>
                    <a:bodyPr/>
                    <a:lstStyle/>
                    <a:p>
                      <a:pPr algn="l"/>
                      <a:r>
                        <a:rPr lang="en-US" sz="1200" dirty="0"/>
                        <a:t>930</a:t>
                      </a:r>
                    </a:p>
                  </a:txBody>
                  <a:tcPr marL="91449" marR="91449" marT="45773" marB="45773">
                    <a:solidFill>
                      <a:schemeClr val="bg2">
                        <a:lumMod val="75000"/>
                      </a:schemeClr>
                    </a:solidFill>
                  </a:tcPr>
                </a:tc>
                <a:tc>
                  <a:txBody>
                    <a:bodyPr/>
                    <a:lstStyle/>
                    <a:p>
                      <a:pPr algn="l"/>
                      <a:r>
                        <a:rPr lang="en-US" sz="1200"/>
                        <a:t>987</a:t>
                      </a:r>
                      <a:endParaRPr lang="en-US" sz="1200" dirty="0"/>
                    </a:p>
                  </a:txBody>
                  <a:tcPr marL="91449" marR="91449" marT="45773" marB="45773">
                    <a:solidFill>
                      <a:schemeClr val="bg2">
                        <a:lumMod val="75000"/>
                      </a:schemeClr>
                    </a:solidFill>
                  </a:tcPr>
                </a:tc>
                <a:tc>
                  <a:txBody>
                    <a:bodyPr/>
                    <a:lstStyle/>
                    <a:p>
                      <a:pPr algn="l"/>
                      <a:r>
                        <a:rPr lang="en-US" sz="1200" dirty="0"/>
                        <a:t>1042</a:t>
                      </a:r>
                    </a:p>
                  </a:txBody>
                  <a:tcPr marL="91449" marR="91449" marT="45773" marB="45773">
                    <a:solidFill>
                      <a:schemeClr val="bg2">
                        <a:lumMod val="75000"/>
                      </a:schemeClr>
                    </a:solidFill>
                  </a:tcPr>
                </a:tc>
                <a:tc>
                  <a:txBody>
                    <a:bodyPr/>
                    <a:lstStyle/>
                    <a:p>
                      <a:pPr algn="l"/>
                      <a:r>
                        <a:rPr lang="en-US" sz="1200" dirty="0"/>
                        <a:t>1056</a:t>
                      </a:r>
                    </a:p>
                  </a:txBody>
                  <a:tcPr marL="91449" marR="91449" marT="45773" marB="45773">
                    <a:solidFill>
                      <a:schemeClr val="bg2">
                        <a:lumMod val="75000"/>
                      </a:schemeClr>
                    </a:solidFill>
                  </a:tcPr>
                </a:tc>
                <a:tc>
                  <a:txBody>
                    <a:bodyPr/>
                    <a:lstStyle/>
                    <a:p>
                      <a:pPr algn="l"/>
                      <a:r>
                        <a:rPr lang="en-US" sz="1200" dirty="0"/>
                        <a:t>1140</a:t>
                      </a:r>
                    </a:p>
                  </a:txBody>
                  <a:tcPr marL="91449" marR="91449" marT="45773" marB="45773">
                    <a:solidFill>
                      <a:schemeClr val="bg2">
                        <a:lumMod val="75000"/>
                      </a:schemeClr>
                    </a:solidFill>
                  </a:tcPr>
                </a:tc>
                <a:tc>
                  <a:txBody>
                    <a:bodyPr/>
                    <a:lstStyle/>
                    <a:p>
                      <a:pPr algn="l"/>
                      <a:r>
                        <a:rPr lang="en-US" sz="1200" dirty="0"/>
                        <a:t>1235</a:t>
                      </a:r>
                    </a:p>
                  </a:txBody>
                  <a:tcPr marL="91449" marR="91449" marT="45773" marB="45773">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52" name="Table 4">
            <a:extLst>
              <a:ext uri="{FF2B5EF4-FFF2-40B4-BE49-F238E27FC236}">
                <a16:creationId xmlns:a16="http://schemas.microsoft.com/office/drawing/2014/main" id="{4306EB02-A479-38B4-8B2B-DFF3CA5619D6}"/>
              </a:ext>
            </a:extLst>
          </p:cNvPr>
          <p:cNvGraphicFramePr>
            <a:graphicFrameLocks noGrp="1"/>
          </p:cNvGraphicFramePr>
          <p:nvPr/>
        </p:nvGraphicFramePr>
        <p:xfrm>
          <a:off x="10375900" y="630238"/>
          <a:ext cx="1816101" cy="273896"/>
        </p:xfrm>
        <a:graphic>
          <a:graphicData uri="http://schemas.openxmlformats.org/drawingml/2006/table">
            <a:tbl>
              <a:tblPr firstRow="1" bandRow="1">
                <a:tableStyleId>{5C22544A-7EE6-4342-B048-85BDC9FD1C3A}</a:tableStyleId>
              </a:tblPr>
              <a:tblGrid>
                <a:gridCol w="605367">
                  <a:extLst>
                    <a:ext uri="{9D8B030D-6E8A-4147-A177-3AD203B41FA5}">
                      <a16:colId xmlns:a16="http://schemas.microsoft.com/office/drawing/2014/main" val="20000"/>
                    </a:ext>
                  </a:extLst>
                </a:gridCol>
                <a:gridCol w="605367">
                  <a:extLst>
                    <a:ext uri="{9D8B030D-6E8A-4147-A177-3AD203B41FA5}">
                      <a16:colId xmlns:a16="http://schemas.microsoft.com/office/drawing/2014/main" val="20001"/>
                    </a:ext>
                  </a:extLst>
                </a:gridCol>
                <a:gridCol w="605367">
                  <a:extLst>
                    <a:ext uri="{9D8B030D-6E8A-4147-A177-3AD203B41FA5}">
                      <a16:colId xmlns:a16="http://schemas.microsoft.com/office/drawing/2014/main" val="20002"/>
                    </a:ext>
                  </a:extLst>
                </a:gridCol>
              </a:tblGrid>
              <a:tr h="273050">
                <a:tc>
                  <a:txBody>
                    <a:bodyPr/>
                    <a:lstStyle/>
                    <a:p>
                      <a:pPr algn="l"/>
                      <a:r>
                        <a:rPr lang="en-US" sz="1200" dirty="0"/>
                        <a:t>1290</a:t>
                      </a:r>
                    </a:p>
                  </a:txBody>
                  <a:tcPr marL="91417" marR="91417" marT="45508" marB="45508">
                    <a:solidFill>
                      <a:schemeClr val="bg2">
                        <a:lumMod val="75000"/>
                      </a:schemeClr>
                    </a:solidFill>
                  </a:tcPr>
                </a:tc>
                <a:tc>
                  <a:txBody>
                    <a:bodyPr/>
                    <a:lstStyle/>
                    <a:p>
                      <a:pPr algn="l"/>
                      <a:r>
                        <a:rPr lang="en-US" sz="1200" dirty="0"/>
                        <a:t>1422</a:t>
                      </a:r>
                    </a:p>
                  </a:txBody>
                  <a:tcPr marL="91417" marR="91417" marT="45508" marB="45508">
                    <a:solidFill>
                      <a:schemeClr val="bg2">
                        <a:lumMod val="75000"/>
                      </a:schemeClr>
                    </a:solidFill>
                  </a:tcPr>
                </a:tc>
                <a:tc>
                  <a:txBody>
                    <a:bodyPr/>
                    <a:lstStyle/>
                    <a:p>
                      <a:pPr algn="l"/>
                      <a:r>
                        <a:rPr lang="en-US" sz="1200" dirty="0"/>
                        <a:t>1556</a:t>
                      </a:r>
                    </a:p>
                  </a:txBody>
                  <a:tcPr marL="91417" marR="91417" marT="45508" marB="45508">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54" name="Table 5">
            <a:extLst>
              <a:ext uri="{FF2B5EF4-FFF2-40B4-BE49-F238E27FC236}">
                <a16:creationId xmlns:a16="http://schemas.microsoft.com/office/drawing/2014/main" id="{8DCBEEB2-6A97-62EE-AA69-85728B71E7E1}"/>
              </a:ext>
            </a:extLst>
          </p:cNvPr>
          <p:cNvGraphicFramePr>
            <a:graphicFrameLocks noGrp="1"/>
          </p:cNvGraphicFramePr>
          <p:nvPr/>
        </p:nvGraphicFramePr>
        <p:xfrm>
          <a:off x="241300" y="1009650"/>
          <a:ext cx="4800600" cy="274638"/>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20000"/>
                    </a:ext>
                  </a:extLst>
                </a:gridCol>
              </a:tblGrid>
              <a:tr h="274638">
                <a:tc>
                  <a:txBody>
                    <a:bodyPr/>
                    <a:lstStyle/>
                    <a:p>
                      <a:r>
                        <a:rPr lang="en-US" sz="1200" dirty="0"/>
                        <a:t>Adam</a:t>
                      </a:r>
                      <a:endParaRPr lang="en-US" sz="1800" dirty="0"/>
                    </a:p>
                  </a:txBody>
                  <a:tcPr marL="91425" marR="91425" marT="45773" marB="45773">
                    <a:solidFill>
                      <a:srgbClr val="00B0F0"/>
                    </a:solidFill>
                  </a:tcPr>
                </a:tc>
                <a:extLst>
                  <a:ext uri="{0D108BD9-81ED-4DB2-BD59-A6C34878D82A}">
                    <a16:rowId xmlns:a16="http://schemas.microsoft.com/office/drawing/2014/main" val="10000"/>
                  </a:ext>
                </a:extLst>
              </a:tr>
            </a:tbl>
          </a:graphicData>
        </a:graphic>
      </p:graphicFrame>
      <p:graphicFrame>
        <p:nvGraphicFramePr>
          <p:cNvPr id="55" name="Table 5">
            <a:extLst>
              <a:ext uri="{FF2B5EF4-FFF2-40B4-BE49-F238E27FC236}">
                <a16:creationId xmlns:a16="http://schemas.microsoft.com/office/drawing/2014/main" id="{AB981B89-E4C5-1D91-45F0-CD527F23FBEF}"/>
              </a:ext>
            </a:extLst>
          </p:cNvPr>
          <p:cNvGraphicFramePr>
            <a:graphicFrameLocks noGrp="1"/>
          </p:cNvGraphicFramePr>
          <p:nvPr/>
        </p:nvGraphicFramePr>
        <p:xfrm>
          <a:off x="5054600" y="1016000"/>
          <a:ext cx="1219200" cy="274638"/>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tblGrid>
              <a:tr h="274638">
                <a:tc>
                  <a:txBody>
                    <a:bodyPr/>
                    <a:lstStyle/>
                    <a:p>
                      <a:r>
                        <a:rPr lang="en-US" sz="600" dirty="0"/>
                        <a:t>More Sons &amp; Daughters  Gen 5:3</a:t>
                      </a:r>
                    </a:p>
                    <a:p>
                      <a:r>
                        <a:rPr lang="en-US" sz="600" dirty="0"/>
                        <a:t>                           Died at 930 years</a:t>
                      </a:r>
                    </a:p>
                  </a:txBody>
                  <a:tcPr marT="45773" marB="45773">
                    <a:solidFill>
                      <a:srgbClr val="00B0F0"/>
                    </a:solidFill>
                  </a:tcPr>
                </a:tc>
                <a:extLst>
                  <a:ext uri="{0D108BD9-81ED-4DB2-BD59-A6C34878D82A}">
                    <a16:rowId xmlns:a16="http://schemas.microsoft.com/office/drawing/2014/main" val="10000"/>
                  </a:ext>
                </a:extLst>
              </a:tr>
            </a:tbl>
          </a:graphicData>
        </a:graphic>
      </p:graphicFrame>
      <p:graphicFrame>
        <p:nvGraphicFramePr>
          <p:cNvPr id="56" name="Table 6">
            <a:extLst>
              <a:ext uri="{FF2B5EF4-FFF2-40B4-BE49-F238E27FC236}">
                <a16:creationId xmlns:a16="http://schemas.microsoft.com/office/drawing/2014/main" id="{1DD88503-CFF5-3EEA-0A8F-D4FB6441D135}"/>
              </a:ext>
            </a:extLst>
          </p:cNvPr>
          <p:cNvGraphicFramePr>
            <a:graphicFrameLocks noGrp="1"/>
          </p:cNvGraphicFramePr>
          <p:nvPr/>
        </p:nvGraphicFramePr>
        <p:xfrm>
          <a:off x="1323975" y="1271588"/>
          <a:ext cx="6326188" cy="442066"/>
        </p:xfrm>
        <a:graphic>
          <a:graphicData uri="http://schemas.openxmlformats.org/drawingml/2006/table">
            <a:tbl>
              <a:tblPr firstRow="1" bandRow="1">
                <a:tableStyleId>{5C22544A-7EE6-4342-B048-85BDC9FD1C3A}</a:tableStyleId>
              </a:tblPr>
              <a:tblGrid>
                <a:gridCol w="6326188">
                  <a:extLst>
                    <a:ext uri="{9D8B030D-6E8A-4147-A177-3AD203B41FA5}">
                      <a16:colId xmlns:a16="http://schemas.microsoft.com/office/drawing/2014/main" val="20000"/>
                    </a:ext>
                  </a:extLst>
                </a:gridCol>
              </a:tblGrid>
              <a:tr h="274637">
                <a:tc>
                  <a:txBody>
                    <a:bodyPr/>
                    <a:lstStyle/>
                    <a:p>
                      <a:r>
                        <a:rPr lang="en-US" sz="1200" dirty="0"/>
                        <a:t>Seth – Gen 5:3                                                                                                                                      </a:t>
                      </a:r>
                      <a:r>
                        <a:rPr lang="en-US" sz="1100" b="0" i="0" kern="1200" dirty="0">
                          <a:solidFill>
                            <a:schemeClr val="lt1"/>
                          </a:solidFill>
                          <a:effectLst/>
                          <a:latin typeface="+mn-lt"/>
                          <a:ea typeface="+mn-ea"/>
                          <a:cs typeface="+mn-cs"/>
                        </a:rPr>
                        <a:t>912 years</a:t>
                      </a:r>
                      <a:endParaRPr lang="en-US" sz="1200" dirty="0"/>
                    </a:p>
                  </a:txBody>
                  <a:tcPr marL="91430" marR="91430" marT="45773" marB="45773"/>
                </a:tc>
                <a:extLst>
                  <a:ext uri="{0D108BD9-81ED-4DB2-BD59-A6C34878D82A}">
                    <a16:rowId xmlns:a16="http://schemas.microsoft.com/office/drawing/2014/main" val="10000"/>
                  </a:ext>
                </a:extLst>
              </a:tr>
            </a:tbl>
          </a:graphicData>
        </a:graphic>
      </p:graphicFrame>
      <p:graphicFrame>
        <p:nvGraphicFramePr>
          <p:cNvPr id="57" name="Table 5">
            <a:extLst>
              <a:ext uri="{FF2B5EF4-FFF2-40B4-BE49-F238E27FC236}">
                <a16:creationId xmlns:a16="http://schemas.microsoft.com/office/drawing/2014/main" id="{2D6BA54C-4E9E-E1C2-418E-013A30BF7ED2}"/>
              </a:ext>
            </a:extLst>
          </p:cNvPr>
          <p:cNvGraphicFramePr>
            <a:graphicFrameLocks noGrp="1"/>
          </p:cNvGraphicFramePr>
          <p:nvPr/>
        </p:nvGraphicFramePr>
        <p:xfrm>
          <a:off x="1838325" y="1533525"/>
          <a:ext cx="7175500" cy="274638"/>
        </p:xfrm>
        <a:graphic>
          <a:graphicData uri="http://schemas.openxmlformats.org/drawingml/2006/table">
            <a:tbl>
              <a:tblPr firstRow="1" bandRow="1">
                <a:tableStyleId>{5C22544A-7EE6-4342-B048-85BDC9FD1C3A}</a:tableStyleId>
              </a:tblPr>
              <a:tblGrid>
                <a:gridCol w="7175500">
                  <a:extLst>
                    <a:ext uri="{9D8B030D-6E8A-4147-A177-3AD203B41FA5}">
                      <a16:colId xmlns:a16="http://schemas.microsoft.com/office/drawing/2014/main" val="20000"/>
                    </a:ext>
                  </a:extLst>
                </a:gridCol>
              </a:tblGrid>
              <a:tr h="274638">
                <a:tc>
                  <a:txBody>
                    <a:bodyPr/>
                    <a:lstStyle/>
                    <a:p>
                      <a:r>
                        <a:rPr lang="en-US" sz="1200" dirty="0" err="1"/>
                        <a:t>Enosh</a:t>
                      </a:r>
                      <a:r>
                        <a:rPr lang="en-US" sz="1200" dirty="0"/>
                        <a:t> – Gen 5:6                                                                                                                                                          </a:t>
                      </a:r>
                      <a:r>
                        <a:rPr lang="en-US" sz="1200" b="0" i="0" kern="1200" dirty="0">
                          <a:solidFill>
                            <a:schemeClr val="lt1"/>
                          </a:solidFill>
                          <a:effectLst/>
                          <a:latin typeface="+mn-lt"/>
                          <a:ea typeface="+mn-ea"/>
                          <a:cs typeface="+mn-cs"/>
                        </a:rPr>
                        <a:t>905 years</a:t>
                      </a:r>
                      <a:endParaRPr lang="en-US" sz="1200" dirty="0"/>
                    </a:p>
                  </a:txBody>
                  <a:tcPr marL="91441" marR="91441" marT="45773" marB="45773">
                    <a:solidFill>
                      <a:srgbClr val="00B0F0"/>
                    </a:solidFill>
                  </a:tcPr>
                </a:tc>
                <a:extLst>
                  <a:ext uri="{0D108BD9-81ED-4DB2-BD59-A6C34878D82A}">
                    <a16:rowId xmlns:a16="http://schemas.microsoft.com/office/drawing/2014/main" val="10000"/>
                  </a:ext>
                </a:extLst>
              </a:tr>
            </a:tbl>
          </a:graphicData>
        </a:graphic>
      </p:graphicFrame>
      <p:graphicFrame>
        <p:nvGraphicFramePr>
          <p:cNvPr id="58" name="Table 6">
            <a:extLst>
              <a:ext uri="{FF2B5EF4-FFF2-40B4-BE49-F238E27FC236}">
                <a16:creationId xmlns:a16="http://schemas.microsoft.com/office/drawing/2014/main" id="{FA48DF54-0915-DD6A-CC38-4E34D92D663C}"/>
              </a:ext>
            </a:extLst>
          </p:cNvPr>
          <p:cNvGraphicFramePr>
            <a:graphicFrameLocks noGrp="1"/>
          </p:cNvGraphicFramePr>
          <p:nvPr/>
        </p:nvGraphicFramePr>
        <p:xfrm>
          <a:off x="2362200" y="1798638"/>
          <a:ext cx="7351713" cy="274637"/>
        </p:xfrm>
        <a:graphic>
          <a:graphicData uri="http://schemas.openxmlformats.org/drawingml/2006/table">
            <a:tbl>
              <a:tblPr firstRow="1" bandRow="1">
                <a:tableStyleId>{5C22544A-7EE6-4342-B048-85BDC9FD1C3A}</a:tableStyleId>
              </a:tblPr>
              <a:tblGrid>
                <a:gridCol w="7351713">
                  <a:extLst>
                    <a:ext uri="{9D8B030D-6E8A-4147-A177-3AD203B41FA5}">
                      <a16:colId xmlns:a16="http://schemas.microsoft.com/office/drawing/2014/main" val="20000"/>
                    </a:ext>
                  </a:extLst>
                </a:gridCol>
              </a:tblGrid>
              <a:tr h="274637">
                <a:tc>
                  <a:txBody>
                    <a:bodyPr/>
                    <a:lstStyle/>
                    <a:p>
                      <a:r>
                        <a:rPr lang="en-US" sz="1200" dirty="0"/>
                        <a:t>Kenan – Gen 5:9                                                                                                                                                            </a:t>
                      </a:r>
                      <a:r>
                        <a:rPr lang="en-US" sz="1200" b="0" i="0" kern="1200" dirty="0">
                          <a:solidFill>
                            <a:schemeClr val="lt1"/>
                          </a:solidFill>
                          <a:effectLst/>
                          <a:latin typeface="+mn-lt"/>
                          <a:ea typeface="+mn-ea"/>
                          <a:cs typeface="+mn-cs"/>
                        </a:rPr>
                        <a:t>910 years</a:t>
                      </a:r>
                      <a:endParaRPr lang="en-US" sz="1200" dirty="0"/>
                    </a:p>
                  </a:txBody>
                  <a:tcPr marL="91445" marR="91445" marT="45773" marB="45773"/>
                </a:tc>
                <a:extLst>
                  <a:ext uri="{0D108BD9-81ED-4DB2-BD59-A6C34878D82A}">
                    <a16:rowId xmlns:a16="http://schemas.microsoft.com/office/drawing/2014/main" val="10000"/>
                  </a:ext>
                </a:extLst>
              </a:tr>
            </a:tbl>
          </a:graphicData>
        </a:graphic>
      </p:graphicFrame>
      <p:graphicFrame>
        <p:nvGraphicFramePr>
          <p:cNvPr id="59" name="Table 5">
            <a:extLst>
              <a:ext uri="{FF2B5EF4-FFF2-40B4-BE49-F238E27FC236}">
                <a16:creationId xmlns:a16="http://schemas.microsoft.com/office/drawing/2014/main" id="{EDB04270-490A-8494-8B47-E6EC233B8C59}"/>
              </a:ext>
            </a:extLst>
          </p:cNvPr>
          <p:cNvGraphicFramePr>
            <a:graphicFrameLocks noGrp="1"/>
          </p:cNvGraphicFramePr>
          <p:nvPr/>
        </p:nvGraphicFramePr>
        <p:xfrm>
          <a:off x="2957513" y="2063750"/>
          <a:ext cx="7512050" cy="273896"/>
        </p:xfrm>
        <a:graphic>
          <a:graphicData uri="http://schemas.openxmlformats.org/drawingml/2006/table">
            <a:tbl>
              <a:tblPr firstRow="1" bandRow="1">
                <a:tableStyleId>{5C22544A-7EE6-4342-B048-85BDC9FD1C3A}</a:tableStyleId>
              </a:tblPr>
              <a:tblGrid>
                <a:gridCol w="7512050">
                  <a:extLst>
                    <a:ext uri="{9D8B030D-6E8A-4147-A177-3AD203B41FA5}">
                      <a16:colId xmlns:a16="http://schemas.microsoft.com/office/drawing/2014/main" val="20000"/>
                    </a:ext>
                  </a:extLst>
                </a:gridCol>
              </a:tblGrid>
              <a:tr h="273050">
                <a:tc>
                  <a:txBody>
                    <a:bodyPr/>
                    <a:lstStyle/>
                    <a:p>
                      <a:r>
                        <a:rPr lang="en-US" sz="1200" dirty="0"/>
                        <a:t>Mahalalel – Gen 5:12                                                                                                                                                          </a:t>
                      </a:r>
                      <a:r>
                        <a:rPr lang="en-US" sz="1200" b="0" i="0" kern="1200" dirty="0">
                          <a:solidFill>
                            <a:schemeClr val="lt1"/>
                          </a:solidFill>
                          <a:effectLst/>
                          <a:latin typeface="+mn-lt"/>
                          <a:ea typeface="+mn-ea"/>
                          <a:cs typeface="+mn-cs"/>
                        </a:rPr>
                        <a:t>895 years</a:t>
                      </a:r>
                      <a:endParaRPr lang="en-US" sz="1200" dirty="0"/>
                    </a:p>
                  </a:txBody>
                  <a:tcPr marL="91430" marR="91430" marT="45508" marB="45508">
                    <a:solidFill>
                      <a:srgbClr val="00B0F0"/>
                    </a:solidFill>
                  </a:tcPr>
                </a:tc>
                <a:extLst>
                  <a:ext uri="{0D108BD9-81ED-4DB2-BD59-A6C34878D82A}">
                    <a16:rowId xmlns:a16="http://schemas.microsoft.com/office/drawing/2014/main" val="10000"/>
                  </a:ext>
                </a:extLst>
              </a:tr>
            </a:tbl>
          </a:graphicData>
        </a:graphic>
      </p:graphicFrame>
      <p:graphicFrame>
        <p:nvGraphicFramePr>
          <p:cNvPr id="60" name="Table 6">
            <a:extLst>
              <a:ext uri="{FF2B5EF4-FFF2-40B4-BE49-F238E27FC236}">
                <a16:creationId xmlns:a16="http://schemas.microsoft.com/office/drawing/2014/main" id="{712983F5-BC92-D24A-4503-94E40AE051C9}"/>
              </a:ext>
            </a:extLst>
          </p:cNvPr>
          <p:cNvGraphicFramePr>
            <a:graphicFrameLocks noGrp="1"/>
          </p:cNvGraphicFramePr>
          <p:nvPr/>
        </p:nvGraphicFramePr>
        <p:xfrm>
          <a:off x="3516313" y="2327275"/>
          <a:ext cx="7512050" cy="273896"/>
        </p:xfrm>
        <a:graphic>
          <a:graphicData uri="http://schemas.openxmlformats.org/drawingml/2006/table">
            <a:tbl>
              <a:tblPr firstRow="1" bandRow="1">
                <a:tableStyleId>{5C22544A-7EE6-4342-B048-85BDC9FD1C3A}</a:tableStyleId>
              </a:tblPr>
              <a:tblGrid>
                <a:gridCol w="7512050">
                  <a:extLst>
                    <a:ext uri="{9D8B030D-6E8A-4147-A177-3AD203B41FA5}">
                      <a16:colId xmlns:a16="http://schemas.microsoft.com/office/drawing/2014/main" val="20000"/>
                    </a:ext>
                  </a:extLst>
                </a:gridCol>
              </a:tblGrid>
              <a:tr h="273050">
                <a:tc>
                  <a:txBody>
                    <a:bodyPr/>
                    <a:lstStyle/>
                    <a:p>
                      <a:r>
                        <a:rPr lang="en-US" sz="1200" dirty="0"/>
                        <a:t>Jared – Gen 5:15                                                                                                                                                                  </a:t>
                      </a:r>
                      <a:r>
                        <a:rPr lang="en-US" sz="1200" b="0" i="0" kern="1200" dirty="0">
                          <a:solidFill>
                            <a:schemeClr val="lt1"/>
                          </a:solidFill>
                          <a:effectLst/>
                          <a:latin typeface="+mn-lt"/>
                          <a:ea typeface="+mn-ea"/>
                          <a:cs typeface="+mn-cs"/>
                        </a:rPr>
                        <a:t>962 years</a:t>
                      </a:r>
                      <a:endParaRPr lang="en-US" sz="1200" dirty="0"/>
                    </a:p>
                  </a:txBody>
                  <a:tcPr marL="91430" marR="91430" marT="45508" marB="45508"/>
                </a:tc>
                <a:extLst>
                  <a:ext uri="{0D108BD9-81ED-4DB2-BD59-A6C34878D82A}">
                    <a16:rowId xmlns:a16="http://schemas.microsoft.com/office/drawing/2014/main" val="10000"/>
                  </a:ext>
                </a:extLst>
              </a:tr>
            </a:tbl>
          </a:graphicData>
        </a:graphic>
      </p:graphicFrame>
      <p:graphicFrame>
        <p:nvGraphicFramePr>
          <p:cNvPr id="61" name="Table 5">
            <a:extLst>
              <a:ext uri="{FF2B5EF4-FFF2-40B4-BE49-F238E27FC236}">
                <a16:creationId xmlns:a16="http://schemas.microsoft.com/office/drawing/2014/main" id="{0987E6ED-1B3D-AC77-9684-C04A58C043E3}"/>
              </a:ext>
            </a:extLst>
          </p:cNvPr>
          <p:cNvGraphicFramePr>
            <a:graphicFrameLocks noGrp="1"/>
          </p:cNvGraphicFramePr>
          <p:nvPr/>
        </p:nvGraphicFramePr>
        <p:xfrm>
          <a:off x="4057650" y="2587625"/>
          <a:ext cx="2968625" cy="258968"/>
        </p:xfrm>
        <a:graphic>
          <a:graphicData uri="http://schemas.openxmlformats.org/drawingml/2006/table">
            <a:tbl>
              <a:tblPr firstRow="1" bandRow="1">
                <a:tableStyleId>{5C22544A-7EE6-4342-B048-85BDC9FD1C3A}</a:tableStyleId>
              </a:tblPr>
              <a:tblGrid>
                <a:gridCol w="2968625">
                  <a:extLst>
                    <a:ext uri="{9D8B030D-6E8A-4147-A177-3AD203B41FA5}">
                      <a16:colId xmlns:a16="http://schemas.microsoft.com/office/drawing/2014/main" val="20000"/>
                    </a:ext>
                  </a:extLst>
                </a:gridCol>
              </a:tblGrid>
              <a:tr h="258763">
                <a:tc>
                  <a:txBody>
                    <a:bodyPr/>
                    <a:lstStyle/>
                    <a:p>
                      <a:r>
                        <a:rPr lang="en-US" sz="1000" dirty="0" err="1"/>
                        <a:t>Chanoch</a:t>
                      </a:r>
                      <a:r>
                        <a:rPr lang="en-US" sz="1000" dirty="0"/>
                        <a:t> (Enoch) </a:t>
                      </a:r>
                      <a:r>
                        <a:rPr lang="en-US" sz="1100" dirty="0"/>
                        <a:t>– </a:t>
                      </a:r>
                      <a:r>
                        <a:rPr lang="en-US" sz="1000" dirty="0"/>
                        <a:t>Gen 5:18  </a:t>
                      </a:r>
                      <a:r>
                        <a:rPr lang="en-US" sz="800" dirty="0"/>
                        <a:t>YAH took him Gen 5:23-24</a:t>
                      </a:r>
                      <a:endParaRPr lang="en-US" sz="1600" dirty="0"/>
                    </a:p>
                  </a:txBody>
                  <a:tcPr marL="91460" marR="91460" marT="45664" marB="45664">
                    <a:solidFill>
                      <a:srgbClr val="00B0F0"/>
                    </a:solidFill>
                  </a:tcPr>
                </a:tc>
                <a:extLst>
                  <a:ext uri="{0D108BD9-81ED-4DB2-BD59-A6C34878D82A}">
                    <a16:rowId xmlns:a16="http://schemas.microsoft.com/office/drawing/2014/main" val="10000"/>
                  </a:ext>
                </a:extLst>
              </a:tr>
            </a:tbl>
          </a:graphicData>
        </a:graphic>
      </p:graphicFrame>
      <p:graphicFrame>
        <p:nvGraphicFramePr>
          <p:cNvPr id="62" name="Table 6">
            <a:extLst>
              <a:ext uri="{FF2B5EF4-FFF2-40B4-BE49-F238E27FC236}">
                <a16:creationId xmlns:a16="http://schemas.microsoft.com/office/drawing/2014/main" id="{44BE0539-1D3F-B607-2721-4E150B26E57E}"/>
              </a:ext>
            </a:extLst>
          </p:cNvPr>
          <p:cNvGraphicFramePr>
            <a:graphicFrameLocks noGrp="1"/>
          </p:cNvGraphicFramePr>
          <p:nvPr/>
        </p:nvGraphicFramePr>
        <p:xfrm>
          <a:off x="4603750" y="2835275"/>
          <a:ext cx="7588250" cy="274638"/>
        </p:xfrm>
        <a:graphic>
          <a:graphicData uri="http://schemas.openxmlformats.org/drawingml/2006/table">
            <a:tbl>
              <a:tblPr firstRow="1" bandRow="1">
                <a:tableStyleId>{5C22544A-7EE6-4342-B048-85BDC9FD1C3A}</a:tableStyleId>
              </a:tblPr>
              <a:tblGrid>
                <a:gridCol w="7588250">
                  <a:extLst>
                    <a:ext uri="{9D8B030D-6E8A-4147-A177-3AD203B41FA5}">
                      <a16:colId xmlns:a16="http://schemas.microsoft.com/office/drawing/2014/main" val="20000"/>
                    </a:ext>
                  </a:extLst>
                </a:gridCol>
              </a:tblGrid>
              <a:tr h="274638">
                <a:tc>
                  <a:txBody>
                    <a:bodyPr/>
                    <a:lstStyle/>
                    <a:p>
                      <a:r>
                        <a:rPr lang="en-US" sz="1200" dirty="0"/>
                        <a:t>Methuselah – Gen 5:21</a:t>
                      </a:r>
                    </a:p>
                  </a:txBody>
                  <a:tcPr marL="91444" marR="91444" marT="45773" marB="45773"/>
                </a:tc>
                <a:extLst>
                  <a:ext uri="{0D108BD9-81ED-4DB2-BD59-A6C34878D82A}">
                    <a16:rowId xmlns:a16="http://schemas.microsoft.com/office/drawing/2014/main" val="10000"/>
                  </a:ext>
                </a:extLst>
              </a:tr>
            </a:tbl>
          </a:graphicData>
        </a:graphic>
      </p:graphicFrame>
      <p:graphicFrame>
        <p:nvGraphicFramePr>
          <p:cNvPr id="63" name="Table 5">
            <a:extLst>
              <a:ext uri="{FF2B5EF4-FFF2-40B4-BE49-F238E27FC236}">
                <a16:creationId xmlns:a16="http://schemas.microsoft.com/office/drawing/2014/main" id="{E83FA71C-FD19-5654-EC79-043B0433A21F}"/>
              </a:ext>
            </a:extLst>
          </p:cNvPr>
          <p:cNvGraphicFramePr>
            <a:graphicFrameLocks noGrp="1"/>
          </p:cNvGraphicFramePr>
          <p:nvPr/>
        </p:nvGraphicFramePr>
        <p:xfrm>
          <a:off x="5611813" y="3106738"/>
          <a:ext cx="6580187" cy="274637"/>
        </p:xfrm>
        <a:graphic>
          <a:graphicData uri="http://schemas.openxmlformats.org/drawingml/2006/table">
            <a:tbl>
              <a:tblPr firstRow="1" bandRow="1">
                <a:tableStyleId>{5C22544A-7EE6-4342-B048-85BDC9FD1C3A}</a:tableStyleId>
              </a:tblPr>
              <a:tblGrid>
                <a:gridCol w="6580187">
                  <a:extLst>
                    <a:ext uri="{9D8B030D-6E8A-4147-A177-3AD203B41FA5}">
                      <a16:colId xmlns:a16="http://schemas.microsoft.com/office/drawing/2014/main" val="20000"/>
                    </a:ext>
                  </a:extLst>
                </a:gridCol>
              </a:tblGrid>
              <a:tr h="274637">
                <a:tc>
                  <a:txBody>
                    <a:bodyPr/>
                    <a:lstStyle/>
                    <a:p>
                      <a:r>
                        <a:rPr lang="en-US" sz="1200" dirty="0"/>
                        <a:t>Lemech – Gen 5:25                                                                                                                                   </a:t>
                      </a:r>
                      <a:r>
                        <a:rPr lang="en-US" sz="1200" b="0" i="0" kern="1200" dirty="0">
                          <a:solidFill>
                            <a:schemeClr val="lt1"/>
                          </a:solidFill>
                          <a:effectLst/>
                          <a:latin typeface="+mn-lt"/>
                          <a:ea typeface="+mn-ea"/>
                          <a:cs typeface="+mn-cs"/>
                        </a:rPr>
                        <a:t>777 years</a:t>
                      </a:r>
                      <a:endParaRPr lang="en-US" sz="1200" dirty="0"/>
                    </a:p>
                  </a:txBody>
                  <a:tcPr marL="91444" marR="91444" marT="45773" marB="45773">
                    <a:solidFill>
                      <a:srgbClr val="00B0F0"/>
                    </a:solidFill>
                  </a:tcPr>
                </a:tc>
                <a:extLst>
                  <a:ext uri="{0D108BD9-81ED-4DB2-BD59-A6C34878D82A}">
                    <a16:rowId xmlns:a16="http://schemas.microsoft.com/office/drawing/2014/main" val="10000"/>
                  </a:ext>
                </a:extLst>
              </a:tr>
            </a:tbl>
          </a:graphicData>
        </a:graphic>
      </p:graphicFrame>
      <p:graphicFrame>
        <p:nvGraphicFramePr>
          <p:cNvPr id="64" name="Table 6">
            <a:extLst>
              <a:ext uri="{FF2B5EF4-FFF2-40B4-BE49-F238E27FC236}">
                <a16:creationId xmlns:a16="http://schemas.microsoft.com/office/drawing/2014/main" id="{930799A2-AD66-8FA7-98D5-BB208420F810}"/>
              </a:ext>
            </a:extLst>
          </p:cNvPr>
          <p:cNvGraphicFramePr>
            <a:graphicFrameLocks noGrp="1"/>
          </p:cNvGraphicFramePr>
          <p:nvPr/>
        </p:nvGraphicFramePr>
        <p:xfrm>
          <a:off x="1193800" y="3859213"/>
          <a:ext cx="4841875" cy="304800"/>
        </p:xfrm>
        <a:graphic>
          <a:graphicData uri="http://schemas.openxmlformats.org/drawingml/2006/table">
            <a:tbl>
              <a:tblPr firstRow="1" bandRow="1">
                <a:tableStyleId>{5C22544A-7EE6-4342-B048-85BDC9FD1C3A}</a:tableStyleId>
              </a:tblPr>
              <a:tblGrid>
                <a:gridCol w="4841875">
                  <a:extLst>
                    <a:ext uri="{9D8B030D-6E8A-4147-A177-3AD203B41FA5}">
                      <a16:colId xmlns:a16="http://schemas.microsoft.com/office/drawing/2014/main" val="20000"/>
                    </a:ext>
                  </a:extLst>
                </a:gridCol>
              </a:tblGrid>
              <a:tr h="289950">
                <a:tc>
                  <a:txBody>
                    <a:bodyPr/>
                    <a:lstStyle/>
                    <a:p>
                      <a:r>
                        <a:rPr lang="en-US" sz="1400" dirty="0"/>
                        <a:t>Cain                                                    UNKNOW DATE</a:t>
                      </a:r>
                    </a:p>
                  </a:txBody>
                  <a:tcPr marL="91445" marR="91445">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65" name="Table 5">
            <a:extLst>
              <a:ext uri="{FF2B5EF4-FFF2-40B4-BE49-F238E27FC236}">
                <a16:creationId xmlns:a16="http://schemas.microsoft.com/office/drawing/2014/main" id="{1CAB33CB-6FA6-1D0C-8973-E3C4709906DD}"/>
              </a:ext>
            </a:extLst>
          </p:cNvPr>
          <p:cNvGraphicFramePr>
            <a:graphicFrameLocks noGrp="1"/>
          </p:cNvGraphicFramePr>
          <p:nvPr/>
        </p:nvGraphicFramePr>
        <p:xfrm>
          <a:off x="1663700" y="4156075"/>
          <a:ext cx="6443663" cy="304800"/>
        </p:xfrm>
        <a:graphic>
          <a:graphicData uri="http://schemas.openxmlformats.org/drawingml/2006/table">
            <a:tbl>
              <a:tblPr firstRow="1" bandRow="1">
                <a:tableStyleId>{5C22544A-7EE6-4342-B048-85BDC9FD1C3A}</a:tableStyleId>
              </a:tblPr>
              <a:tblGrid>
                <a:gridCol w="6443663">
                  <a:extLst>
                    <a:ext uri="{9D8B030D-6E8A-4147-A177-3AD203B41FA5}">
                      <a16:colId xmlns:a16="http://schemas.microsoft.com/office/drawing/2014/main" val="20000"/>
                    </a:ext>
                  </a:extLst>
                </a:gridCol>
              </a:tblGrid>
              <a:tr h="274320">
                <a:tc>
                  <a:txBody>
                    <a:bodyPr/>
                    <a:lstStyle/>
                    <a:p>
                      <a:r>
                        <a:rPr lang="en-US" sz="1400" dirty="0"/>
                        <a:t>Enoch – Gen 4:17-22                        UNKNOW DATE</a:t>
                      </a:r>
                    </a:p>
                  </a:txBody>
                  <a:tcPr marL="91437" marR="91437">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66" name="Table 6">
            <a:extLst>
              <a:ext uri="{FF2B5EF4-FFF2-40B4-BE49-F238E27FC236}">
                <a16:creationId xmlns:a16="http://schemas.microsoft.com/office/drawing/2014/main" id="{7C64B179-A7CA-49A2-CF01-AF322C442F3D}"/>
              </a:ext>
            </a:extLst>
          </p:cNvPr>
          <p:cNvGraphicFramePr>
            <a:graphicFrameLocks noGrp="1"/>
          </p:cNvGraphicFramePr>
          <p:nvPr/>
        </p:nvGraphicFramePr>
        <p:xfrm>
          <a:off x="2328863" y="4454525"/>
          <a:ext cx="7085012" cy="304800"/>
        </p:xfrm>
        <a:graphic>
          <a:graphicData uri="http://schemas.openxmlformats.org/drawingml/2006/table">
            <a:tbl>
              <a:tblPr firstRow="1" bandRow="1">
                <a:tableStyleId>{5C22544A-7EE6-4342-B048-85BDC9FD1C3A}</a:tableStyleId>
              </a:tblPr>
              <a:tblGrid>
                <a:gridCol w="7085012">
                  <a:extLst>
                    <a:ext uri="{9D8B030D-6E8A-4147-A177-3AD203B41FA5}">
                      <a16:colId xmlns:a16="http://schemas.microsoft.com/office/drawing/2014/main" val="20000"/>
                    </a:ext>
                  </a:extLst>
                </a:gridCol>
              </a:tblGrid>
              <a:tr h="0">
                <a:tc>
                  <a:txBody>
                    <a:bodyPr/>
                    <a:lstStyle/>
                    <a:p>
                      <a:r>
                        <a:rPr lang="en-US" sz="1400" dirty="0" err="1"/>
                        <a:t>Irad</a:t>
                      </a:r>
                      <a:r>
                        <a:rPr lang="en-US" sz="1400" dirty="0"/>
                        <a:t>, – Gen 4:17                                      UNKNOW DATE</a:t>
                      </a:r>
                    </a:p>
                  </a:txBody>
                  <a:tcPr>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67" name="Table 5">
            <a:extLst>
              <a:ext uri="{FF2B5EF4-FFF2-40B4-BE49-F238E27FC236}">
                <a16:creationId xmlns:a16="http://schemas.microsoft.com/office/drawing/2014/main" id="{9BAEB3EE-A63F-49D0-9470-0BEBC575ADAA}"/>
              </a:ext>
            </a:extLst>
          </p:cNvPr>
          <p:cNvGraphicFramePr>
            <a:graphicFrameLocks noGrp="1"/>
          </p:cNvGraphicFramePr>
          <p:nvPr/>
        </p:nvGraphicFramePr>
        <p:xfrm>
          <a:off x="2995613" y="4752975"/>
          <a:ext cx="7512050" cy="304800"/>
        </p:xfrm>
        <a:graphic>
          <a:graphicData uri="http://schemas.openxmlformats.org/drawingml/2006/table">
            <a:tbl>
              <a:tblPr firstRow="1" bandRow="1">
                <a:tableStyleId>{5C22544A-7EE6-4342-B048-85BDC9FD1C3A}</a:tableStyleId>
              </a:tblPr>
              <a:tblGrid>
                <a:gridCol w="7512050">
                  <a:extLst>
                    <a:ext uri="{9D8B030D-6E8A-4147-A177-3AD203B41FA5}">
                      <a16:colId xmlns:a16="http://schemas.microsoft.com/office/drawing/2014/main" val="20000"/>
                    </a:ext>
                  </a:extLst>
                </a:gridCol>
              </a:tblGrid>
              <a:tr h="274320">
                <a:tc>
                  <a:txBody>
                    <a:bodyPr/>
                    <a:lstStyle/>
                    <a:p>
                      <a:r>
                        <a:rPr lang="en-US" sz="1400" dirty="0" err="1"/>
                        <a:t>Mehujael</a:t>
                      </a:r>
                      <a:r>
                        <a:rPr lang="en-US" sz="1400" dirty="0"/>
                        <a:t> – Gen 4:18                                  UNKNOW DATE</a:t>
                      </a:r>
                    </a:p>
                  </a:txBody>
                  <a:tcPr marL="91428" marR="91428">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68" name="Table 6">
            <a:extLst>
              <a:ext uri="{FF2B5EF4-FFF2-40B4-BE49-F238E27FC236}">
                <a16:creationId xmlns:a16="http://schemas.microsoft.com/office/drawing/2014/main" id="{39748E5F-5ABC-E6F9-4140-A0A8025B51F3}"/>
              </a:ext>
            </a:extLst>
          </p:cNvPr>
          <p:cNvGraphicFramePr>
            <a:graphicFrameLocks noGrp="1"/>
          </p:cNvGraphicFramePr>
          <p:nvPr/>
        </p:nvGraphicFramePr>
        <p:xfrm>
          <a:off x="3386138" y="5054600"/>
          <a:ext cx="8010525" cy="304800"/>
        </p:xfrm>
        <a:graphic>
          <a:graphicData uri="http://schemas.openxmlformats.org/drawingml/2006/table">
            <a:tbl>
              <a:tblPr firstRow="1" bandRow="1">
                <a:tableStyleId>{5C22544A-7EE6-4342-B048-85BDC9FD1C3A}</a:tableStyleId>
              </a:tblPr>
              <a:tblGrid>
                <a:gridCol w="8010525">
                  <a:extLst>
                    <a:ext uri="{9D8B030D-6E8A-4147-A177-3AD203B41FA5}">
                      <a16:colId xmlns:a16="http://schemas.microsoft.com/office/drawing/2014/main" val="20000"/>
                    </a:ext>
                  </a:extLst>
                </a:gridCol>
              </a:tblGrid>
              <a:tr h="0">
                <a:tc>
                  <a:txBody>
                    <a:bodyPr/>
                    <a:lstStyle/>
                    <a:p>
                      <a:r>
                        <a:rPr lang="en-US" sz="1400" dirty="0" err="1"/>
                        <a:t>Methushael</a:t>
                      </a:r>
                      <a:r>
                        <a:rPr lang="en-US" sz="1400" dirty="0"/>
                        <a:t> – Gen 4:17                                       UNKNOW DATE</a:t>
                      </a:r>
                    </a:p>
                  </a:txBody>
                  <a:tcPr marL="91436" marR="91436">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69" name="Table 5">
            <a:extLst>
              <a:ext uri="{FF2B5EF4-FFF2-40B4-BE49-F238E27FC236}">
                <a16:creationId xmlns:a16="http://schemas.microsoft.com/office/drawing/2014/main" id="{BFE58594-5088-6849-5E44-BC63C156353A}"/>
              </a:ext>
            </a:extLst>
          </p:cNvPr>
          <p:cNvGraphicFramePr>
            <a:graphicFrameLocks noGrp="1"/>
          </p:cNvGraphicFramePr>
          <p:nvPr/>
        </p:nvGraphicFramePr>
        <p:xfrm>
          <a:off x="4051300" y="5353050"/>
          <a:ext cx="8010525" cy="304800"/>
        </p:xfrm>
        <a:graphic>
          <a:graphicData uri="http://schemas.openxmlformats.org/drawingml/2006/table">
            <a:tbl>
              <a:tblPr firstRow="1" bandRow="1">
                <a:tableStyleId>{5C22544A-7EE6-4342-B048-85BDC9FD1C3A}</a:tableStyleId>
              </a:tblPr>
              <a:tblGrid>
                <a:gridCol w="8010525">
                  <a:extLst>
                    <a:ext uri="{9D8B030D-6E8A-4147-A177-3AD203B41FA5}">
                      <a16:colId xmlns:a16="http://schemas.microsoft.com/office/drawing/2014/main" val="20000"/>
                    </a:ext>
                  </a:extLst>
                </a:gridCol>
              </a:tblGrid>
              <a:tr h="304800">
                <a:tc>
                  <a:txBody>
                    <a:bodyPr/>
                    <a:lstStyle/>
                    <a:p>
                      <a:r>
                        <a:rPr lang="en-US" sz="1400" dirty="0"/>
                        <a:t>Lamech – Gen 4:18                                            UNKNOW DATE</a:t>
                      </a:r>
                    </a:p>
                  </a:txBody>
                  <a:tcPr marL="91436" marR="91436">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70" name="Table 6">
            <a:extLst>
              <a:ext uri="{FF2B5EF4-FFF2-40B4-BE49-F238E27FC236}">
                <a16:creationId xmlns:a16="http://schemas.microsoft.com/office/drawing/2014/main" id="{336560D9-00EC-C9A5-B8B8-DB83667BE6DA}"/>
              </a:ext>
            </a:extLst>
          </p:cNvPr>
          <p:cNvGraphicFramePr>
            <a:graphicFrameLocks noGrp="1"/>
          </p:cNvGraphicFramePr>
          <p:nvPr/>
        </p:nvGraphicFramePr>
        <p:xfrm>
          <a:off x="8442325" y="3373438"/>
          <a:ext cx="3749675" cy="274637"/>
        </p:xfrm>
        <a:graphic>
          <a:graphicData uri="http://schemas.openxmlformats.org/drawingml/2006/table">
            <a:tbl>
              <a:tblPr firstRow="1" bandRow="1">
                <a:tableStyleId>{5C22544A-7EE6-4342-B048-85BDC9FD1C3A}</a:tableStyleId>
              </a:tblPr>
              <a:tblGrid>
                <a:gridCol w="3749675">
                  <a:extLst>
                    <a:ext uri="{9D8B030D-6E8A-4147-A177-3AD203B41FA5}">
                      <a16:colId xmlns:a16="http://schemas.microsoft.com/office/drawing/2014/main" val="20000"/>
                    </a:ext>
                  </a:extLst>
                </a:gridCol>
              </a:tblGrid>
              <a:tr h="274637">
                <a:tc>
                  <a:txBody>
                    <a:bodyPr/>
                    <a:lstStyle/>
                    <a:p>
                      <a:r>
                        <a:rPr lang="en-US" sz="1200" dirty="0"/>
                        <a:t>Noah – Gen 5:28-29</a:t>
                      </a:r>
                    </a:p>
                  </a:txBody>
                  <a:tcPr marL="91455" marR="91455" marT="45773" marB="45773"/>
                </a:tc>
                <a:extLst>
                  <a:ext uri="{0D108BD9-81ED-4DB2-BD59-A6C34878D82A}">
                    <a16:rowId xmlns:a16="http://schemas.microsoft.com/office/drawing/2014/main" val="10000"/>
                  </a:ext>
                </a:extLst>
              </a:tr>
            </a:tbl>
          </a:graphicData>
        </a:graphic>
      </p:graphicFrame>
      <p:cxnSp>
        <p:nvCxnSpPr>
          <p:cNvPr id="72" name="Straight Arrow Connector 71">
            <a:extLst>
              <a:ext uri="{FF2B5EF4-FFF2-40B4-BE49-F238E27FC236}">
                <a16:creationId xmlns:a16="http://schemas.microsoft.com/office/drawing/2014/main" id="{2551F979-7626-6753-5465-38D0FF0219AB}"/>
              </a:ext>
            </a:extLst>
          </p:cNvPr>
          <p:cNvCxnSpPr>
            <a:cxnSpLocks/>
          </p:cNvCxnSpPr>
          <p:nvPr/>
        </p:nvCxnSpPr>
        <p:spPr>
          <a:xfrm>
            <a:off x="11849100" y="2416175"/>
            <a:ext cx="312738" cy="827088"/>
          </a:xfrm>
          <a:prstGeom prst="straightConnector1">
            <a:avLst/>
          </a:prstGeom>
          <a:ln w="38100">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06" name="TextBox 78">
            <a:extLst>
              <a:ext uri="{FF2B5EF4-FFF2-40B4-BE49-F238E27FC236}">
                <a16:creationId xmlns:a16="http://schemas.microsoft.com/office/drawing/2014/main" id="{6510EB5E-3E5B-82A2-8DF2-54707B46199C}"/>
              </a:ext>
            </a:extLst>
          </p:cNvPr>
          <p:cNvSpPr txBox="1">
            <a:spLocks noChangeArrowheads="1"/>
          </p:cNvSpPr>
          <p:nvPr/>
        </p:nvSpPr>
        <p:spPr bwMode="auto">
          <a:xfrm>
            <a:off x="11650663" y="3643313"/>
            <a:ext cx="541337" cy="15319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000">
                <a:solidFill>
                  <a:schemeClr val="bg1"/>
                </a:solidFill>
              </a:rPr>
              <a:t>Shem, Ham and Japheth was born after that year</a:t>
            </a:r>
          </a:p>
        </p:txBody>
      </p:sp>
      <p:sp>
        <p:nvSpPr>
          <p:cNvPr id="2207" name="TextBox 84">
            <a:extLst>
              <a:ext uri="{FF2B5EF4-FFF2-40B4-BE49-F238E27FC236}">
                <a16:creationId xmlns:a16="http://schemas.microsoft.com/office/drawing/2014/main" id="{6EEBA3F3-E582-54F5-1A24-E9DD84DB893A}"/>
              </a:ext>
            </a:extLst>
          </p:cNvPr>
          <p:cNvSpPr txBox="1">
            <a:spLocks noChangeArrowheads="1"/>
          </p:cNvSpPr>
          <p:nvPr/>
        </p:nvSpPr>
        <p:spPr bwMode="auto">
          <a:xfrm>
            <a:off x="11447463" y="2112963"/>
            <a:ext cx="6778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1651</a:t>
            </a:r>
          </a:p>
        </p:txBody>
      </p:sp>
      <p:sp>
        <p:nvSpPr>
          <p:cNvPr id="3" name="Left Brace 2">
            <a:extLst>
              <a:ext uri="{FF2B5EF4-FFF2-40B4-BE49-F238E27FC236}">
                <a16:creationId xmlns:a16="http://schemas.microsoft.com/office/drawing/2014/main" id="{358EC67F-4FF5-E638-57D8-408FFEA4A39E}"/>
              </a:ext>
            </a:extLst>
          </p:cNvPr>
          <p:cNvSpPr/>
          <p:nvPr/>
        </p:nvSpPr>
        <p:spPr>
          <a:xfrm>
            <a:off x="838200" y="3770313"/>
            <a:ext cx="563563" cy="1100137"/>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D4A76067-1044-9C84-3265-5AE03AF09FF4}"/>
              </a:ext>
            </a:extLst>
          </p:cNvPr>
          <p:cNvSpPr/>
          <p:nvPr/>
        </p:nvSpPr>
        <p:spPr>
          <a:xfrm>
            <a:off x="-14288" y="3770313"/>
            <a:ext cx="846138" cy="1100137"/>
          </a:xfrm>
          <a:prstGeom prst="rect">
            <a:avLst/>
          </a:prstGeom>
          <a:solidFill>
            <a:srgbClr val="FF0000"/>
          </a:solidFill>
        </p:spPr>
        <p:style>
          <a:lnRef idx="1">
            <a:schemeClr val="accent6"/>
          </a:lnRef>
          <a:fillRef idx="3">
            <a:schemeClr val="accent6"/>
          </a:fillRef>
          <a:effectRef idx="2">
            <a:schemeClr val="accent6"/>
          </a:effectRef>
          <a:fontRef idx="minor">
            <a:schemeClr val="lt1"/>
          </a:fontRef>
        </p:style>
        <p:txBody>
          <a:bodyPr anchor="ctr"/>
          <a:lstStyle/>
          <a:p>
            <a:pPr algn="ctr" eaLnBrk="1" fontAlgn="auto" hangingPunct="1">
              <a:spcBef>
                <a:spcPts val="0"/>
              </a:spcBef>
              <a:spcAft>
                <a:spcPts val="0"/>
              </a:spcAft>
              <a:defRPr/>
            </a:pPr>
            <a:r>
              <a:rPr lang="en-US" sz="1200" dirty="0"/>
              <a:t>Many daughters were born after Cain</a:t>
            </a:r>
          </a:p>
        </p:txBody>
      </p:sp>
      <p:cxnSp>
        <p:nvCxnSpPr>
          <p:cNvPr id="7" name="Straight Arrow Connector 6">
            <a:extLst>
              <a:ext uri="{FF2B5EF4-FFF2-40B4-BE49-F238E27FC236}">
                <a16:creationId xmlns:a16="http://schemas.microsoft.com/office/drawing/2014/main" id="{FCF570AC-857B-8F4A-9B83-0AF050E0D2DA}"/>
              </a:ext>
            </a:extLst>
          </p:cNvPr>
          <p:cNvCxnSpPr>
            <a:cxnSpLocks/>
          </p:cNvCxnSpPr>
          <p:nvPr/>
        </p:nvCxnSpPr>
        <p:spPr>
          <a:xfrm flipV="1">
            <a:off x="559331" y="2962806"/>
            <a:ext cx="801687" cy="71755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Left Brace 29">
            <a:extLst>
              <a:ext uri="{FF2B5EF4-FFF2-40B4-BE49-F238E27FC236}">
                <a16:creationId xmlns:a16="http://schemas.microsoft.com/office/drawing/2014/main" id="{1F2AB18C-B418-853A-0FB2-BD553B61503D}"/>
              </a:ext>
            </a:extLst>
          </p:cNvPr>
          <p:cNvSpPr/>
          <p:nvPr/>
        </p:nvSpPr>
        <p:spPr>
          <a:xfrm rot="18646074">
            <a:off x="1256506" y="1369219"/>
            <a:ext cx="563563" cy="2778125"/>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32" name="Rectangle 31">
            <a:extLst>
              <a:ext uri="{FF2B5EF4-FFF2-40B4-BE49-F238E27FC236}">
                <a16:creationId xmlns:a16="http://schemas.microsoft.com/office/drawing/2014/main" id="{A55CE785-5AB6-17FB-A19A-39986199FA6F}"/>
              </a:ext>
            </a:extLst>
          </p:cNvPr>
          <p:cNvSpPr/>
          <p:nvPr/>
        </p:nvSpPr>
        <p:spPr>
          <a:xfrm rot="18701739">
            <a:off x="1493838" y="1176338"/>
            <a:ext cx="628650" cy="2501900"/>
          </a:xfrm>
          <a:prstGeom prst="rect">
            <a:avLst/>
          </a:prstGeom>
          <a:solidFill>
            <a:srgbClr val="FF0000"/>
          </a:solidFill>
        </p:spPr>
        <p:style>
          <a:lnRef idx="1">
            <a:schemeClr val="accent6"/>
          </a:lnRef>
          <a:fillRef idx="3">
            <a:schemeClr val="accent6"/>
          </a:fillRef>
          <a:effectRef idx="2">
            <a:schemeClr val="accent6"/>
          </a:effectRef>
          <a:fontRef idx="minor">
            <a:schemeClr val="lt1"/>
          </a:fontRef>
        </p:style>
        <p:txBody>
          <a:bodyPr anchor="ctr"/>
          <a:lstStyle/>
          <a:p>
            <a:pPr algn="ctr" eaLnBrk="1" fontAlgn="auto" hangingPunct="1">
              <a:spcBef>
                <a:spcPts val="0"/>
              </a:spcBef>
              <a:spcAft>
                <a:spcPts val="0"/>
              </a:spcAft>
              <a:defRPr/>
            </a:pPr>
            <a:r>
              <a:rPr lang="en-US" sz="1200" dirty="0"/>
              <a:t>Many daughters were born after Adam &amp; Seth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809E9-DC6D-01DA-7ABB-70C89F6E626B}"/>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graphicFrame>
        <p:nvGraphicFramePr>
          <p:cNvPr id="4" name="Table 4">
            <a:extLst>
              <a:ext uri="{FF2B5EF4-FFF2-40B4-BE49-F238E27FC236}">
                <a16:creationId xmlns:a16="http://schemas.microsoft.com/office/drawing/2014/main" id="{EF8FC38E-65EA-41B4-4BE2-4DAF1E766B96}"/>
              </a:ext>
            </a:extLst>
          </p:cNvPr>
          <p:cNvGraphicFramePr>
            <a:graphicFrameLocks noGrp="1"/>
          </p:cNvGraphicFramePr>
          <p:nvPr>
            <p:extLst>
              <p:ext uri="{D42A27DB-BD31-4B8C-83A1-F6EECF244321}">
                <p14:modId xmlns:p14="http://schemas.microsoft.com/office/powerpoint/2010/main" val="3830664921"/>
              </p:ext>
            </p:extLst>
          </p:nvPr>
        </p:nvGraphicFramePr>
        <p:xfrm>
          <a:off x="782638" y="628650"/>
          <a:ext cx="1765829" cy="276225"/>
        </p:xfrm>
        <a:graphic>
          <a:graphicData uri="http://schemas.openxmlformats.org/drawingml/2006/table">
            <a:tbl>
              <a:tblPr firstRow="1" bandRow="1">
                <a:tableStyleId>{5C22544A-7EE6-4342-B048-85BDC9FD1C3A}</a:tableStyleId>
              </a:tblPr>
              <a:tblGrid>
                <a:gridCol w="1765829">
                  <a:extLst>
                    <a:ext uri="{9D8B030D-6E8A-4147-A177-3AD203B41FA5}">
                      <a16:colId xmlns:a16="http://schemas.microsoft.com/office/drawing/2014/main" val="20000"/>
                    </a:ext>
                  </a:extLst>
                </a:gridCol>
              </a:tblGrid>
              <a:tr h="276225">
                <a:tc>
                  <a:txBody>
                    <a:bodyPr/>
                    <a:lstStyle/>
                    <a:p>
                      <a:pPr algn="l"/>
                      <a:r>
                        <a:rPr lang="en-US" sz="1200" dirty="0"/>
                        <a:t>1656                     1657</a:t>
                      </a:r>
                    </a:p>
                  </a:txBody>
                  <a:tcPr marL="91531" marR="91531" marT="45657" marB="45657">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23" name="Table 4">
            <a:extLst>
              <a:ext uri="{FF2B5EF4-FFF2-40B4-BE49-F238E27FC236}">
                <a16:creationId xmlns:a16="http://schemas.microsoft.com/office/drawing/2014/main" id="{9BCA1343-A727-AA72-841E-7C5FA3A9C5A9}"/>
              </a:ext>
            </a:extLst>
          </p:cNvPr>
          <p:cNvGraphicFramePr>
            <a:graphicFrameLocks noGrp="1"/>
          </p:cNvGraphicFramePr>
          <p:nvPr/>
        </p:nvGraphicFramePr>
        <p:xfrm>
          <a:off x="5576888" y="628650"/>
          <a:ext cx="4797422" cy="274638"/>
        </p:xfrm>
        <a:graphic>
          <a:graphicData uri="http://schemas.openxmlformats.org/drawingml/2006/table">
            <a:tbl>
              <a:tblPr firstRow="1" bandRow="1">
                <a:tableStyleId>{5C22544A-7EE6-4342-B048-85BDC9FD1C3A}</a:tableStyleId>
              </a:tblPr>
              <a:tblGrid>
                <a:gridCol w="685346">
                  <a:extLst>
                    <a:ext uri="{9D8B030D-6E8A-4147-A177-3AD203B41FA5}">
                      <a16:colId xmlns:a16="http://schemas.microsoft.com/office/drawing/2014/main" val="20000"/>
                    </a:ext>
                  </a:extLst>
                </a:gridCol>
                <a:gridCol w="685346">
                  <a:extLst>
                    <a:ext uri="{9D8B030D-6E8A-4147-A177-3AD203B41FA5}">
                      <a16:colId xmlns:a16="http://schemas.microsoft.com/office/drawing/2014/main" val="20001"/>
                    </a:ext>
                  </a:extLst>
                </a:gridCol>
                <a:gridCol w="685346">
                  <a:extLst>
                    <a:ext uri="{9D8B030D-6E8A-4147-A177-3AD203B41FA5}">
                      <a16:colId xmlns:a16="http://schemas.microsoft.com/office/drawing/2014/main" val="20002"/>
                    </a:ext>
                  </a:extLst>
                </a:gridCol>
                <a:gridCol w="685346">
                  <a:extLst>
                    <a:ext uri="{9D8B030D-6E8A-4147-A177-3AD203B41FA5}">
                      <a16:colId xmlns:a16="http://schemas.microsoft.com/office/drawing/2014/main" val="20003"/>
                    </a:ext>
                  </a:extLst>
                </a:gridCol>
                <a:gridCol w="685346">
                  <a:extLst>
                    <a:ext uri="{9D8B030D-6E8A-4147-A177-3AD203B41FA5}">
                      <a16:colId xmlns:a16="http://schemas.microsoft.com/office/drawing/2014/main" val="20004"/>
                    </a:ext>
                  </a:extLst>
                </a:gridCol>
                <a:gridCol w="685346">
                  <a:extLst>
                    <a:ext uri="{9D8B030D-6E8A-4147-A177-3AD203B41FA5}">
                      <a16:colId xmlns:a16="http://schemas.microsoft.com/office/drawing/2014/main" val="20005"/>
                    </a:ext>
                  </a:extLst>
                </a:gridCol>
                <a:gridCol w="685346">
                  <a:extLst>
                    <a:ext uri="{9D8B030D-6E8A-4147-A177-3AD203B41FA5}">
                      <a16:colId xmlns:a16="http://schemas.microsoft.com/office/drawing/2014/main" val="20006"/>
                    </a:ext>
                  </a:extLst>
                </a:gridCol>
              </a:tblGrid>
              <a:tr h="274638">
                <a:tc>
                  <a:txBody>
                    <a:bodyPr/>
                    <a:lstStyle/>
                    <a:p>
                      <a:pPr algn="l"/>
                      <a:r>
                        <a:rPr lang="en-US" sz="1200" dirty="0"/>
                        <a:t>1788</a:t>
                      </a:r>
                    </a:p>
                  </a:txBody>
                  <a:tcPr marL="91449" marR="91449" marT="45773" marB="45773">
                    <a:solidFill>
                      <a:schemeClr val="bg2">
                        <a:lumMod val="75000"/>
                      </a:schemeClr>
                    </a:solidFill>
                  </a:tcPr>
                </a:tc>
                <a:tc>
                  <a:txBody>
                    <a:bodyPr/>
                    <a:lstStyle/>
                    <a:p>
                      <a:pPr algn="l"/>
                      <a:r>
                        <a:rPr lang="en-US" sz="1200" dirty="0"/>
                        <a:t>1820</a:t>
                      </a:r>
                    </a:p>
                  </a:txBody>
                  <a:tcPr marL="91449" marR="91449" marT="45773" marB="45773">
                    <a:solidFill>
                      <a:schemeClr val="bg2">
                        <a:lumMod val="75000"/>
                      </a:schemeClr>
                    </a:solidFill>
                  </a:tcPr>
                </a:tc>
                <a:tc>
                  <a:txBody>
                    <a:bodyPr/>
                    <a:lstStyle/>
                    <a:p>
                      <a:pPr algn="l"/>
                      <a:r>
                        <a:rPr lang="en-US" sz="1200" dirty="0"/>
                        <a:t>1850</a:t>
                      </a:r>
                    </a:p>
                  </a:txBody>
                  <a:tcPr marL="91449" marR="91449" marT="45773" marB="45773">
                    <a:solidFill>
                      <a:schemeClr val="bg2">
                        <a:lumMod val="75000"/>
                      </a:schemeClr>
                    </a:solidFill>
                  </a:tcPr>
                </a:tc>
                <a:tc>
                  <a:txBody>
                    <a:bodyPr/>
                    <a:lstStyle/>
                    <a:p>
                      <a:pPr algn="l"/>
                      <a:r>
                        <a:rPr lang="en-US" sz="1200" dirty="0"/>
                        <a:t>1879</a:t>
                      </a:r>
                    </a:p>
                  </a:txBody>
                  <a:tcPr marL="91449" marR="91449" marT="45773" marB="45773">
                    <a:solidFill>
                      <a:schemeClr val="bg2">
                        <a:lumMod val="75000"/>
                      </a:schemeClr>
                    </a:solidFill>
                  </a:tcPr>
                </a:tc>
                <a:tc>
                  <a:txBody>
                    <a:bodyPr/>
                    <a:lstStyle/>
                    <a:p>
                      <a:pPr algn="l"/>
                      <a:r>
                        <a:rPr lang="en-US" sz="1200" dirty="0"/>
                        <a:t>1949</a:t>
                      </a:r>
                    </a:p>
                  </a:txBody>
                  <a:tcPr marL="91449" marR="91449" marT="45773" marB="45773">
                    <a:solidFill>
                      <a:schemeClr val="bg2">
                        <a:lumMod val="75000"/>
                      </a:schemeClr>
                    </a:solidFill>
                  </a:tcPr>
                </a:tc>
                <a:tc>
                  <a:txBody>
                    <a:bodyPr/>
                    <a:lstStyle/>
                    <a:p>
                      <a:pPr algn="l"/>
                      <a:r>
                        <a:rPr lang="en-US" sz="1200" dirty="0"/>
                        <a:t>2006</a:t>
                      </a:r>
                    </a:p>
                  </a:txBody>
                  <a:tcPr marL="91449" marR="91449" marT="45773" marB="45773">
                    <a:solidFill>
                      <a:schemeClr val="bg2">
                        <a:lumMod val="75000"/>
                      </a:schemeClr>
                    </a:solidFill>
                  </a:tcPr>
                </a:tc>
                <a:tc>
                  <a:txBody>
                    <a:bodyPr/>
                    <a:lstStyle/>
                    <a:p>
                      <a:pPr algn="l"/>
                      <a:r>
                        <a:rPr lang="en-US" sz="1200" dirty="0"/>
                        <a:t>2009</a:t>
                      </a:r>
                    </a:p>
                  </a:txBody>
                  <a:tcPr marL="91449" marR="91449" marT="45773" marB="45773">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52" name="Table 4">
            <a:extLst>
              <a:ext uri="{FF2B5EF4-FFF2-40B4-BE49-F238E27FC236}">
                <a16:creationId xmlns:a16="http://schemas.microsoft.com/office/drawing/2014/main" id="{A9B20006-023C-C011-744F-05666D357F64}"/>
              </a:ext>
            </a:extLst>
          </p:cNvPr>
          <p:cNvGraphicFramePr>
            <a:graphicFrameLocks noGrp="1"/>
          </p:cNvGraphicFramePr>
          <p:nvPr/>
        </p:nvGraphicFramePr>
        <p:xfrm>
          <a:off x="10375900" y="630238"/>
          <a:ext cx="1816101" cy="273896"/>
        </p:xfrm>
        <a:graphic>
          <a:graphicData uri="http://schemas.openxmlformats.org/drawingml/2006/table">
            <a:tbl>
              <a:tblPr firstRow="1" bandRow="1">
                <a:tableStyleId>{5C22544A-7EE6-4342-B048-85BDC9FD1C3A}</a:tableStyleId>
              </a:tblPr>
              <a:tblGrid>
                <a:gridCol w="605367">
                  <a:extLst>
                    <a:ext uri="{9D8B030D-6E8A-4147-A177-3AD203B41FA5}">
                      <a16:colId xmlns:a16="http://schemas.microsoft.com/office/drawing/2014/main" val="20000"/>
                    </a:ext>
                  </a:extLst>
                </a:gridCol>
                <a:gridCol w="605367">
                  <a:extLst>
                    <a:ext uri="{9D8B030D-6E8A-4147-A177-3AD203B41FA5}">
                      <a16:colId xmlns:a16="http://schemas.microsoft.com/office/drawing/2014/main" val="20001"/>
                    </a:ext>
                  </a:extLst>
                </a:gridCol>
                <a:gridCol w="605367">
                  <a:extLst>
                    <a:ext uri="{9D8B030D-6E8A-4147-A177-3AD203B41FA5}">
                      <a16:colId xmlns:a16="http://schemas.microsoft.com/office/drawing/2014/main" val="20002"/>
                    </a:ext>
                  </a:extLst>
                </a:gridCol>
              </a:tblGrid>
              <a:tr h="273050">
                <a:tc>
                  <a:txBody>
                    <a:bodyPr/>
                    <a:lstStyle/>
                    <a:p>
                      <a:pPr algn="l"/>
                      <a:r>
                        <a:rPr lang="en-US" sz="1200" dirty="0"/>
                        <a:t>2084</a:t>
                      </a:r>
                    </a:p>
                  </a:txBody>
                  <a:tcPr marL="91417" marR="91417" marT="45508" marB="45508">
                    <a:solidFill>
                      <a:schemeClr val="bg2">
                        <a:lumMod val="75000"/>
                      </a:schemeClr>
                    </a:solidFill>
                  </a:tcPr>
                </a:tc>
                <a:tc>
                  <a:txBody>
                    <a:bodyPr/>
                    <a:lstStyle/>
                    <a:p>
                      <a:pPr algn="l"/>
                      <a:r>
                        <a:rPr lang="en-US" sz="1200" dirty="0"/>
                        <a:t>2095</a:t>
                      </a:r>
                    </a:p>
                  </a:txBody>
                  <a:tcPr marL="91417" marR="91417" marT="45508" marB="45508">
                    <a:solidFill>
                      <a:schemeClr val="bg2">
                        <a:lumMod val="75000"/>
                      </a:schemeClr>
                    </a:solidFill>
                  </a:tcPr>
                </a:tc>
                <a:tc>
                  <a:txBody>
                    <a:bodyPr/>
                    <a:lstStyle/>
                    <a:p>
                      <a:pPr algn="l"/>
                      <a:r>
                        <a:rPr lang="en-US" sz="1200" dirty="0"/>
                        <a:t>2108</a:t>
                      </a:r>
                    </a:p>
                  </a:txBody>
                  <a:tcPr marL="91417" marR="91417" marT="45508" marB="45508">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7" name="Table 6">
            <a:extLst>
              <a:ext uri="{FF2B5EF4-FFF2-40B4-BE49-F238E27FC236}">
                <a16:creationId xmlns:a16="http://schemas.microsoft.com/office/drawing/2014/main" id="{4F48CADF-600F-8BAB-5CD6-7A057E14A1A2}"/>
              </a:ext>
            </a:extLst>
          </p:cNvPr>
          <p:cNvGraphicFramePr>
            <a:graphicFrameLocks noGrp="1"/>
          </p:cNvGraphicFramePr>
          <p:nvPr>
            <p:extLst>
              <p:ext uri="{D42A27DB-BD31-4B8C-83A1-F6EECF244321}">
                <p14:modId xmlns:p14="http://schemas.microsoft.com/office/powerpoint/2010/main" val="2634430642"/>
              </p:ext>
            </p:extLst>
          </p:nvPr>
        </p:nvGraphicFramePr>
        <p:xfrm>
          <a:off x="782638" y="1223963"/>
          <a:ext cx="1430337" cy="1066662"/>
        </p:xfrm>
        <a:graphic>
          <a:graphicData uri="http://schemas.openxmlformats.org/drawingml/2006/table">
            <a:tbl>
              <a:tblPr firstRow="1" bandRow="1">
                <a:tableStyleId>{5C22544A-7EE6-4342-B048-85BDC9FD1C3A}</a:tableStyleId>
              </a:tblPr>
              <a:tblGrid>
                <a:gridCol w="1430337">
                  <a:extLst>
                    <a:ext uri="{9D8B030D-6E8A-4147-A177-3AD203B41FA5}">
                      <a16:colId xmlns:a16="http://schemas.microsoft.com/office/drawing/2014/main" val="20000"/>
                    </a:ext>
                  </a:extLst>
                </a:gridCol>
              </a:tblGrid>
              <a:tr h="982662">
                <a:tc>
                  <a:txBody>
                    <a:bodyPr/>
                    <a:lstStyle/>
                    <a:p>
                      <a:r>
                        <a:rPr lang="en-US" sz="1000" dirty="0"/>
                        <a:t>Noah – Gen 7:4, 6, 11-13  - 8:13-14</a:t>
                      </a:r>
                    </a:p>
                    <a:p>
                      <a:r>
                        <a:rPr lang="en-US" sz="1000" dirty="0"/>
                        <a:t>10</a:t>
                      </a:r>
                      <a:r>
                        <a:rPr lang="en-US" sz="1000" baseline="30000" dirty="0"/>
                        <a:t>th</a:t>
                      </a:r>
                      <a:r>
                        <a:rPr lang="en-US" sz="1000" dirty="0"/>
                        <a:t> day of 2</a:t>
                      </a:r>
                      <a:r>
                        <a:rPr lang="en-US" sz="1000" baseline="30000" dirty="0"/>
                        <a:t>nd</a:t>
                      </a:r>
                      <a:r>
                        <a:rPr lang="en-US" sz="1000" dirty="0"/>
                        <a:t> month  - 1 day of the 1</a:t>
                      </a:r>
                      <a:r>
                        <a:rPr lang="en-US" sz="1000" baseline="30000" dirty="0"/>
                        <a:t>st</a:t>
                      </a:r>
                      <a:r>
                        <a:rPr lang="en-US" sz="1000" dirty="0"/>
                        <a:t> month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latin typeface="+mn-lt"/>
                        </a:rPr>
                        <a:t>Noah was 600-yr old when flood came. 601 when ground dry.</a:t>
                      </a:r>
                      <a:endParaRPr lang="en-US" sz="1000" dirty="0">
                        <a:solidFill>
                          <a:schemeClr val="bg1"/>
                        </a:solidFill>
                        <a:latin typeface="+mn-lt"/>
                      </a:endParaRPr>
                    </a:p>
                    <a:p>
                      <a:endParaRPr lang="en-US" sz="1000" dirty="0"/>
                    </a:p>
                  </a:txBody>
                  <a:tcPr marL="91531" marR="91531" marT="45651" marB="45651"/>
                </a:tc>
                <a:extLst>
                  <a:ext uri="{0D108BD9-81ED-4DB2-BD59-A6C34878D82A}">
                    <a16:rowId xmlns:a16="http://schemas.microsoft.com/office/drawing/2014/main" val="10000"/>
                  </a:ext>
                </a:extLst>
              </a:tr>
            </a:tbl>
          </a:graphicData>
        </a:graphic>
      </p:graphicFrame>
      <p:grpSp>
        <p:nvGrpSpPr>
          <p:cNvPr id="3115" name="Group 13">
            <a:extLst>
              <a:ext uri="{FF2B5EF4-FFF2-40B4-BE49-F238E27FC236}">
                <a16:creationId xmlns:a16="http://schemas.microsoft.com/office/drawing/2014/main" id="{85C8AEB7-4D8C-F939-1705-2943843D1A2C}"/>
              </a:ext>
            </a:extLst>
          </p:cNvPr>
          <p:cNvGrpSpPr>
            <a:grpSpLocks/>
          </p:cNvGrpSpPr>
          <p:nvPr/>
        </p:nvGrpSpPr>
        <p:grpSpPr bwMode="auto">
          <a:xfrm>
            <a:off x="782638" y="887413"/>
            <a:ext cx="1422400" cy="342900"/>
            <a:chOff x="240522" y="890514"/>
            <a:chExt cx="1421298" cy="342928"/>
          </a:xfrm>
        </p:grpSpPr>
        <p:pic>
          <p:nvPicPr>
            <p:cNvPr id="3152" name="Picture 5" descr="A group of people in a pool&#10;&#10;Description automatically generated with medium confidence">
              <a:extLst>
                <a:ext uri="{FF2B5EF4-FFF2-40B4-BE49-F238E27FC236}">
                  <a16:creationId xmlns:a16="http://schemas.microsoft.com/office/drawing/2014/main" id="{AC7285C5-B2F2-757B-EC64-4F4575428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522" y="892964"/>
              <a:ext cx="453970" cy="34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3" name="Picture 9" descr="A picture containing wooden, wood&#10;&#10;Description automatically generated">
              <a:extLst>
                <a:ext uri="{FF2B5EF4-FFF2-40B4-BE49-F238E27FC236}">
                  <a16:creationId xmlns:a16="http://schemas.microsoft.com/office/drawing/2014/main" id="{3DF807DC-62E7-1D5E-E48D-410C7EE78B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307" y="890514"/>
              <a:ext cx="440590" cy="34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54" name="Picture 11" descr="A picture containing text, outdoor, mammal, several&#10;&#10;Description automatically generated">
              <a:extLst>
                <a:ext uri="{FF2B5EF4-FFF2-40B4-BE49-F238E27FC236}">
                  <a16:creationId xmlns:a16="http://schemas.microsoft.com/office/drawing/2014/main" id="{FD5250ED-2D14-1A89-5FF3-4A52A74B69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0897" y="891884"/>
              <a:ext cx="530923" cy="33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15" name="Table 15">
            <a:extLst>
              <a:ext uri="{FF2B5EF4-FFF2-40B4-BE49-F238E27FC236}">
                <a16:creationId xmlns:a16="http://schemas.microsoft.com/office/drawing/2014/main" id="{58DCD457-FB05-719D-61AC-7B98C738F03F}"/>
              </a:ext>
            </a:extLst>
          </p:cNvPr>
          <p:cNvGraphicFramePr>
            <a:graphicFrameLocks noGrp="1"/>
          </p:cNvGraphicFramePr>
          <p:nvPr>
            <p:extLst>
              <p:ext uri="{D42A27DB-BD31-4B8C-83A1-F6EECF244321}">
                <p14:modId xmlns:p14="http://schemas.microsoft.com/office/powerpoint/2010/main" val="4004805238"/>
              </p:ext>
            </p:extLst>
          </p:nvPr>
        </p:nvGraphicFramePr>
        <p:xfrm>
          <a:off x="2548467" y="623888"/>
          <a:ext cx="3026836" cy="274637"/>
        </p:xfrm>
        <a:graphic>
          <a:graphicData uri="http://schemas.openxmlformats.org/drawingml/2006/table">
            <a:tbl>
              <a:tblPr firstRow="1" bandRow="1">
                <a:tableStyleId>{5C22544A-7EE6-4342-B048-85BDC9FD1C3A}</a:tableStyleId>
              </a:tblPr>
              <a:tblGrid>
                <a:gridCol w="756709">
                  <a:extLst>
                    <a:ext uri="{9D8B030D-6E8A-4147-A177-3AD203B41FA5}">
                      <a16:colId xmlns:a16="http://schemas.microsoft.com/office/drawing/2014/main" val="20000"/>
                    </a:ext>
                  </a:extLst>
                </a:gridCol>
                <a:gridCol w="756709">
                  <a:extLst>
                    <a:ext uri="{9D8B030D-6E8A-4147-A177-3AD203B41FA5}">
                      <a16:colId xmlns:a16="http://schemas.microsoft.com/office/drawing/2014/main" val="20001"/>
                    </a:ext>
                  </a:extLst>
                </a:gridCol>
                <a:gridCol w="756709">
                  <a:extLst>
                    <a:ext uri="{9D8B030D-6E8A-4147-A177-3AD203B41FA5}">
                      <a16:colId xmlns:a16="http://schemas.microsoft.com/office/drawing/2014/main" val="20002"/>
                    </a:ext>
                  </a:extLst>
                </a:gridCol>
                <a:gridCol w="756709">
                  <a:extLst>
                    <a:ext uri="{9D8B030D-6E8A-4147-A177-3AD203B41FA5}">
                      <a16:colId xmlns:a16="http://schemas.microsoft.com/office/drawing/2014/main" val="20003"/>
                    </a:ext>
                  </a:extLst>
                </a:gridCol>
              </a:tblGrid>
              <a:tr h="274637">
                <a:tc>
                  <a:txBody>
                    <a:bodyPr/>
                    <a:lstStyle/>
                    <a:p>
                      <a:r>
                        <a:rPr lang="en-US" sz="1200" dirty="0">
                          <a:solidFill>
                            <a:schemeClr val="bg1"/>
                          </a:solidFill>
                        </a:rPr>
                        <a:t>1659</a:t>
                      </a:r>
                    </a:p>
                  </a:txBody>
                  <a:tcPr marL="91436" marR="91436" marT="45773" marB="45773">
                    <a:solidFill>
                      <a:schemeClr val="bg2">
                        <a:lumMod val="75000"/>
                      </a:schemeClr>
                    </a:solidFill>
                  </a:tcPr>
                </a:tc>
                <a:tc>
                  <a:txBody>
                    <a:bodyPr/>
                    <a:lstStyle/>
                    <a:p>
                      <a:r>
                        <a:rPr lang="en-US" sz="1200" dirty="0"/>
                        <a:t>1694</a:t>
                      </a:r>
                    </a:p>
                  </a:txBody>
                  <a:tcPr marL="91436" marR="91436" marT="45773" marB="45773">
                    <a:solidFill>
                      <a:schemeClr val="bg2">
                        <a:lumMod val="75000"/>
                      </a:schemeClr>
                    </a:solidFill>
                  </a:tcPr>
                </a:tc>
                <a:tc>
                  <a:txBody>
                    <a:bodyPr/>
                    <a:lstStyle/>
                    <a:p>
                      <a:r>
                        <a:rPr lang="en-US" sz="1200" dirty="0"/>
                        <a:t>1724</a:t>
                      </a:r>
                    </a:p>
                  </a:txBody>
                  <a:tcPr marL="91436" marR="91436" marT="45773" marB="45773">
                    <a:solidFill>
                      <a:schemeClr val="bg2">
                        <a:lumMod val="75000"/>
                      </a:schemeClr>
                    </a:solidFill>
                  </a:tcPr>
                </a:tc>
                <a:tc>
                  <a:txBody>
                    <a:bodyPr/>
                    <a:lstStyle/>
                    <a:p>
                      <a:r>
                        <a:rPr lang="en-US" sz="1200" dirty="0"/>
                        <a:t>1758</a:t>
                      </a:r>
                    </a:p>
                  </a:txBody>
                  <a:tcPr marL="91436" marR="91436" marT="45773" marB="45773">
                    <a:solidFill>
                      <a:schemeClr val="bg2">
                        <a:lumMod val="75000"/>
                      </a:schemeClr>
                    </a:solidFill>
                  </a:tcPr>
                </a:tc>
                <a:extLst>
                  <a:ext uri="{0D108BD9-81ED-4DB2-BD59-A6C34878D82A}">
                    <a16:rowId xmlns:a16="http://schemas.microsoft.com/office/drawing/2014/main" val="10000"/>
                  </a:ext>
                </a:extLst>
              </a:tr>
            </a:tbl>
          </a:graphicData>
        </a:graphic>
      </p:graphicFrame>
      <p:sp>
        <p:nvSpPr>
          <p:cNvPr id="19" name="TextBox 18">
            <a:extLst>
              <a:ext uri="{FF2B5EF4-FFF2-40B4-BE49-F238E27FC236}">
                <a16:creationId xmlns:a16="http://schemas.microsoft.com/office/drawing/2014/main" id="{F75D3F29-01D9-F957-7750-24778D895671}"/>
              </a:ext>
            </a:extLst>
          </p:cNvPr>
          <p:cNvSpPr txBox="1"/>
          <p:nvPr/>
        </p:nvSpPr>
        <p:spPr>
          <a:xfrm>
            <a:off x="0" y="2125663"/>
            <a:ext cx="9029700" cy="276225"/>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Noah  </a:t>
            </a:r>
          </a:p>
        </p:txBody>
      </p:sp>
      <p:graphicFrame>
        <p:nvGraphicFramePr>
          <p:cNvPr id="20" name="Table 6">
            <a:extLst>
              <a:ext uri="{FF2B5EF4-FFF2-40B4-BE49-F238E27FC236}">
                <a16:creationId xmlns:a16="http://schemas.microsoft.com/office/drawing/2014/main" id="{8851A4BB-A19B-9DF4-9AAB-FBB1310C4BA8}"/>
              </a:ext>
            </a:extLst>
          </p:cNvPr>
          <p:cNvGraphicFramePr>
            <a:graphicFrameLocks noGrp="1"/>
          </p:cNvGraphicFramePr>
          <p:nvPr>
            <p:extLst>
              <p:ext uri="{D42A27DB-BD31-4B8C-83A1-F6EECF244321}">
                <p14:modId xmlns:p14="http://schemas.microsoft.com/office/powerpoint/2010/main" val="638637294"/>
              </p:ext>
            </p:extLst>
          </p:nvPr>
        </p:nvGraphicFramePr>
        <p:xfrm>
          <a:off x="0" y="1030288"/>
          <a:ext cx="782638" cy="228600"/>
        </p:xfrm>
        <a:graphic>
          <a:graphicData uri="http://schemas.openxmlformats.org/drawingml/2006/table">
            <a:tbl>
              <a:tblPr firstRow="1" bandRow="1">
                <a:tableStyleId>{5C22544A-7EE6-4342-B048-85BDC9FD1C3A}</a:tableStyleId>
              </a:tblPr>
              <a:tblGrid>
                <a:gridCol w="782638">
                  <a:extLst>
                    <a:ext uri="{9D8B030D-6E8A-4147-A177-3AD203B41FA5}">
                      <a16:colId xmlns:a16="http://schemas.microsoft.com/office/drawing/2014/main" val="20000"/>
                    </a:ext>
                  </a:extLst>
                </a:gridCol>
              </a:tblGrid>
              <a:tr h="182562">
                <a:tc>
                  <a:txBody>
                    <a:bodyPr/>
                    <a:lstStyle/>
                    <a:p>
                      <a:r>
                        <a:rPr lang="en-US" sz="500" dirty="0"/>
                        <a:t>Methuselah</a:t>
                      </a:r>
                      <a:r>
                        <a:rPr lang="en-US" sz="900" b="0" i="0" kern="1200" dirty="0">
                          <a:solidFill>
                            <a:schemeClr val="lt1"/>
                          </a:solidFill>
                          <a:effectLst/>
                          <a:latin typeface="+mn-lt"/>
                          <a:ea typeface="+mn-ea"/>
                          <a:cs typeface="+mn-cs"/>
                        </a:rPr>
                        <a:t>  </a:t>
                      </a:r>
                      <a:r>
                        <a:rPr lang="en-US" sz="700" b="0" i="0" kern="1200" dirty="0">
                          <a:solidFill>
                            <a:schemeClr val="lt1"/>
                          </a:solidFill>
                          <a:effectLst/>
                          <a:latin typeface="+mn-lt"/>
                          <a:ea typeface="+mn-ea"/>
                          <a:cs typeface="+mn-cs"/>
                        </a:rPr>
                        <a:t>969 yr</a:t>
                      </a:r>
                      <a:r>
                        <a:rPr lang="en-US" sz="700" dirty="0"/>
                        <a:t> </a:t>
                      </a:r>
                      <a:endParaRPr lang="en-US" sz="900" dirty="0"/>
                    </a:p>
                  </a:txBody>
                  <a:tcPr marL="91363" marR="91363"/>
                </a:tc>
                <a:extLst>
                  <a:ext uri="{0D108BD9-81ED-4DB2-BD59-A6C34878D82A}">
                    <a16:rowId xmlns:a16="http://schemas.microsoft.com/office/drawing/2014/main" val="10000"/>
                  </a:ext>
                </a:extLst>
              </a:tr>
            </a:tbl>
          </a:graphicData>
        </a:graphic>
      </p:graphicFrame>
      <p:sp>
        <p:nvSpPr>
          <p:cNvPr id="22" name="TextBox 21">
            <a:extLst>
              <a:ext uri="{FF2B5EF4-FFF2-40B4-BE49-F238E27FC236}">
                <a16:creationId xmlns:a16="http://schemas.microsoft.com/office/drawing/2014/main" id="{3377334A-99EE-094E-1958-B49304DA615B}"/>
              </a:ext>
            </a:extLst>
          </p:cNvPr>
          <p:cNvSpPr txBox="1"/>
          <p:nvPr/>
        </p:nvSpPr>
        <p:spPr>
          <a:xfrm>
            <a:off x="22225" y="636588"/>
            <a:ext cx="760413" cy="276225"/>
          </a:xfrm>
          <a:prstGeom prst="rect">
            <a:avLst/>
          </a:prstGeom>
          <a:solidFill>
            <a:schemeClr val="bg2">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1651</a:t>
            </a:r>
          </a:p>
        </p:txBody>
      </p:sp>
      <p:sp>
        <p:nvSpPr>
          <p:cNvPr id="25" name="TextBox 24">
            <a:extLst>
              <a:ext uri="{FF2B5EF4-FFF2-40B4-BE49-F238E27FC236}">
                <a16:creationId xmlns:a16="http://schemas.microsoft.com/office/drawing/2014/main" id="{F525A11A-2BF3-21C2-754D-8F4239615EB5}"/>
              </a:ext>
            </a:extLst>
          </p:cNvPr>
          <p:cNvSpPr txBox="1"/>
          <p:nvPr/>
        </p:nvSpPr>
        <p:spPr>
          <a:xfrm>
            <a:off x="0" y="2703513"/>
            <a:ext cx="10374313" cy="261937"/>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100" dirty="0">
                <a:solidFill>
                  <a:schemeClr val="bg1"/>
                </a:solidFill>
                <a:latin typeface="+mn-lt"/>
              </a:rPr>
              <a:t>Japheth  2nd                                                                                                                                                                                                                                                                                                    ?</a:t>
            </a:r>
          </a:p>
        </p:txBody>
      </p:sp>
      <p:sp>
        <p:nvSpPr>
          <p:cNvPr id="3137" name="TextBox 25">
            <a:extLst>
              <a:ext uri="{FF2B5EF4-FFF2-40B4-BE49-F238E27FC236}">
                <a16:creationId xmlns:a16="http://schemas.microsoft.com/office/drawing/2014/main" id="{3A60FD8B-893A-0276-7B86-8EDF5A7DA4E7}"/>
              </a:ext>
            </a:extLst>
          </p:cNvPr>
          <p:cNvSpPr txBox="1">
            <a:spLocks noChangeArrowheads="1"/>
          </p:cNvSpPr>
          <p:nvPr/>
        </p:nvSpPr>
        <p:spPr bwMode="auto">
          <a:xfrm>
            <a:off x="1588" y="2422525"/>
            <a:ext cx="10707687" cy="2619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solidFill>
                  <a:schemeClr val="bg1"/>
                </a:solidFill>
              </a:rPr>
              <a:t>Shem  Oldest </a:t>
            </a:r>
            <a:r>
              <a:rPr lang="en-US" altLang="en-US" sz="700" dirty="0">
                <a:solidFill>
                  <a:schemeClr val="bg1"/>
                </a:solidFill>
              </a:rPr>
              <a:t>          Shem was 100 years old at the birth of Arphaxad, two years after the flood.</a:t>
            </a:r>
            <a:r>
              <a:rPr lang="en-US" altLang="en-US" sz="1100" dirty="0">
                <a:solidFill>
                  <a:schemeClr val="bg1"/>
                </a:solidFill>
              </a:rPr>
              <a:t> 						500 years  old (yr 2056)</a:t>
            </a:r>
            <a:endParaRPr lang="en-US" altLang="en-US" sz="1400" dirty="0">
              <a:solidFill>
                <a:schemeClr val="bg1"/>
              </a:solidFill>
            </a:endParaRPr>
          </a:p>
        </p:txBody>
      </p:sp>
      <p:sp>
        <p:nvSpPr>
          <p:cNvPr id="27" name="TextBox 26">
            <a:extLst>
              <a:ext uri="{FF2B5EF4-FFF2-40B4-BE49-F238E27FC236}">
                <a16:creationId xmlns:a16="http://schemas.microsoft.com/office/drawing/2014/main" id="{65A93BF4-8402-A384-A399-FC659343E7BC}"/>
              </a:ext>
            </a:extLst>
          </p:cNvPr>
          <p:cNvSpPr txBox="1"/>
          <p:nvPr/>
        </p:nvSpPr>
        <p:spPr>
          <a:xfrm>
            <a:off x="2583402" y="3259138"/>
            <a:ext cx="8232236" cy="276999"/>
          </a:xfrm>
          <a:prstGeom prst="rect">
            <a:avLst/>
          </a:prstGeom>
          <a:solidFill>
            <a:schemeClr val="accent5">
              <a:lumMod val="75000"/>
            </a:schemeClr>
          </a:solidFill>
        </p:spPr>
        <p:txBody>
          <a:bodyPr wrap="square">
            <a:spAutoFit/>
          </a:bodyPr>
          <a:lstStyle/>
          <a:p>
            <a:pPr eaLnBrk="1" fontAlgn="auto" hangingPunct="1">
              <a:spcBef>
                <a:spcPts val="0"/>
              </a:spcBef>
              <a:spcAft>
                <a:spcPts val="0"/>
              </a:spcAft>
              <a:defRPr/>
            </a:pPr>
            <a:r>
              <a:rPr lang="en-US" sz="1200" dirty="0">
                <a:solidFill>
                  <a:schemeClr val="bg1"/>
                </a:solidFill>
                <a:latin typeface="+mn-lt"/>
              </a:rPr>
              <a:t>Arphaxad – Gen 11:10                                                                                                                                             403-year-old (Yr 2064) </a:t>
            </a:r>
          </a:p>
        </p:txBody>
      </p:sp>
      <p:sp>
        <p:nvSpPr>
          <p:cNvPr id="3139" name="TextBox 27">
            <a:extLst>
              <a:ext uri="{FF2B5EF4-FFF2-40B4-BE49-F238E27FC236}">
                <a16:creationId xmlns:a16="http://schemas.microsoft.com/office/drawing/2014/main" id="{2F649D1E-0BD3-E680-941A-75E18622BD48}"/>
              </a:ext>
            </a:extLst>
          </p:cNvPr>
          <p:cNvSpPr txBox="1">
            <a:spLocks noChangeArrowheads="1"/>
          </p:cNvSpPr>
          <p:nvPr/>
        </p:nvSpPr>
        <p:spPr bwMode="auto">
          <a:xfrm>
            <a:off x="3160713" y="3543300"/>
            <a:ext cx="8596312" cy="2619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solidFill>
                  <a:schemeClr val="bg1"/>
                </a:solidFill>
              </a:rPr>
              <a:t>Shelah – Gen 11:12                                                                                                                                                                                          403-year-old (Yr 2097)</a:t>
            </a:r>
            <a:endParaRPr lang="en-US" altLang="en-US" sz="1400" dirty="0">
              <a:solidFill>
                <a:schemeClr val="bg1"/>
              </a:solidFill>
            </a:endParaRPr>
          </a:p>
        </p:txBody>
      </p:sp>
      <p:sp>
        <p:nvSpPr>
          <p:cNvPr id="29" name="TextBox 28">
            <a:extLst>
              <a:ext uri="{FF2B5EF4-FFF2-40B4-BE49-F238E27FC236}">
                <a16:creationId xmlns:a16="http://schemas.microsoft.com/office/drawing/2014/main" id="{D76A1F98-1A36-F956-412B-99B61C1F8FD7}"/>
              </a:ext>
            </a:extLst>
          </p:cNvPr>
          <p:cNvSpPr txBox="1"/>
          <p:nvPr/>
        </p:nvSpPr>
        <p:spPr>
          <a:xfrm>
            <a:off x="4016375" y="3805238"/>
            <a:ext cx="8175625" cy="277812"/>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Eder – Gen 11:14-15                                                                                          </a:t>
            </a:r>
          </a:p>
        </p:txBody>
      </p:sp>
      <p:sp>
        <p:nvSpPr>
          <p:cNvPr id="3141" name="TextBox 29">
            <a:extLst>
              <a:ext uri="{FF2B5EF4-FFF2-40B4-BE49-F238E27FC236}">
                <a16:creationId xmlns:a16="http://schemas.microsoft.com/office/drawing/2014/main" id="{AC85AD30-5525-388A-9F4C-3D749A07447B}"/>
              </a:ext>
            </a:extLst>
          </p:cNvPr>
          <p:cNvSpPr txBox="1">
            <a:spLocks noChangeArrowheads="1"/>
          </p:cNvSpPr>
          <p:nvPr/>
        </p:nvSpPr>
        <p:spPr bwMode="auto">
          <a:xfrm>
            <a:off x="4891088" y="4086225"/>
            <a:ext cx="3963987" cy="2619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solidFill>
                  <a:schemeClr val="bg1"/>
                </a:solidFill>
              </a:rPr>
              <a:t>Peleg – Gen 11:16                                              209-year-old (yr 1967)</a:t>
            </a:r>
            <a:endParaRPr lang="en-US" altLang="en-US" sz="1400" dirty="0">
              <a:solidFill>
                <a:schemeClr val="bg1"/>
              </a:solidFill>
            </a:endParaRPr>
          </a:p>
        </p:txBody>
      </p:sp>
      <p:sp>
        <p:nvSpPr>
          <p:cNvPr id="31" name="TextBox 30">
            <a:extLst>
              <a:ext uri="{FF2B5EF4-FFF2-40B4-BE49-F238E27FC236}">
                <a16:creationId xmlns:a16="http://schemas.microsoft.com/office/drawing/2014/main" id="{AF0BBB1F-2C83-07B6-0E9D-B7CC412A0B5E}"/>
              </a:ext>
            </a:extLst>
          </p:cNvPr>
          <p:cNvSpPr txBox="1"/>
          <p:nvPr/>
        </p:nvSpPr>
        <p:spPr>
          <a:xfrm>
            <a:off x="5575300" y="4356100"/>
            <a:ext cx="3454400" cy="276225"/>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Reu – Gen 11:18-19                   207-year-old (yr 1967)</a:t>
            </a:r>
          </a:p>
        </p:txBody>
      </p:sp>
      <p:sp>
        <p:nvSpPr>
          <p:cNvPr id="3143" name="TextBox 31">
            <a:extLst>
              <a:ext uri="{FF2B5EF4-FFF2-40B4-BE49-F238E27FC236}">
                <a16:creationId xmlns:a16="http://schemas.microsoft.com/office/drawing/2014/main" id="{C886C15C-3346-3600-7620-18CC6CFB57A4}"/>
              </a:ext>
            </a:extLst>
          </p:cNvPr>
          <p:cNvSpPr txBox="1">
            <a:spLocks noChangeArrowheads="1"/>
          </p:cNvSpPr>
          <p:nvPr/>
        </p:nvSpPr>
        <p:spPr bwMode="auto">
          <a:xfrm>
            <a:off x="6423025" y="4645025"/>
            <a:ext cx="3817938" cy="2619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err="1">
                <a:solidFill>
                  <a:schemeClr val="bg1"/>
                </a:solidFill>
              </a:rPr>
              <a:t>Serug</a:t>
            </a:r>
            <a:r>
              <a:rPr lang="en-US" altLang="en-US" sz="1100" dirty="0">
                <a:solidFill>
                  <a:schemeClr val="bg1"/>
                </a:solidFill>
              </a:rPr>
              <a:t> – Gen 11:20-21                                   200-year-old (yr 2020)</a:t>
            </a:r>
            <a:endParaRPr lang="en-US" altLang="en-US" sz="1400" dirty="0">
              <a:solidFill>
                <a:schemeClr val="bg1"/>
              </a:solidFill>
            </a:endParaRPr>
          </a:p>
        </p:txBody>
      </p:sp>
      <p:sp>
        <p:nvSpPr>
          <p:cNvPr id="33" name="TextBox 32">
            <a:extLst>
              <a:ext uri="{FF2B5EF4-FFF2-40B4-BE49-F238E27FC236}">
                <a16:creationId xmlns:a16="http://schemas.microsoft.com/office/drawing/2014/main" id="{545F56E3-7D9B-89D2-BA4F-188E4CFD4401}"/>
              </a:ext>
            </a:extLst>
          </p:cNvPr>
          <p:cNvSpPr txBox="1"/>
          <p:nvPr/>
        </p:nvSpPr>
        <p:spPr>
          <a:xfrm>
            <a:off x="7178675" y="4908550"/>
            <a:ext cx="1851025" cy="200025"/>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700" dirty="0" err="1">
                <a:solidFill>
                  <a:schemeClr val="bg1"/>
                </a:solidFill>
                <a:latin typeface="+mn-lt"/>
              </a:rPr>
              <a:t>Nahor</a:t>
            </a:r>
            <a:r>
              <a:rPr lang="en-US" sz="700" dirty="0">
                <a:solidFill>
                  <a:schemeClr val="bg1"/>
                </a:solidFill>
                <a:latin typeface="+mn-lt"/>
              </a:rPr>
              <a:t>– Gen 11:22-23    119-year-old (yr 1969)</a:t>
            </a:r>
          </a:p>
        </p:txBody>
      </p:sp>
      <p:sp>
        <p:nvSpPr>
          <p:cNvPr id="34" name="TextBox 33">
            <a:extLst>
              <a:ext uri="{FF2B5EF4-FFF2-40B4-BE49-F238E27FC236}">
                <a16:creationId xmlns:a16="http://schemas.microsoft.com/office/drawing/2014/main" id="{69D8E4EA-D5CD-DA01-DC85-467D6EC1548A}"/>
              </a:ext>
            </a:extLst>
          </p:cNvPr>
          <p:cNvSpPr txBox="1"/>
          <p:nvPr/>
        </p:nvSpPr>
        <p:spPr>
          <a:xfrm>
            <a:off x="7742238" y="5127625"/>
            <a:ext cx="2632075" cy="254000"/>
          </a:xfrm>
          <a:prstGeom prst="rect">
            <a:avLst/>
          </a:prstGeom>
          <a:solidFill>
            <a:srgbClr val="00B0F0"/>
          </a:solidFill>
        </p:spPr>
        <p:txBody>
          <a:bodyPr>
            <a:spAutoFit/>
          </a:bodyPr>
          <a:lstStyle/>
          <a:p>
            <a:pPr eaLnBrk="1" fontAlgn="auto" hangingPunct="1">
              <a:spcBef>
                <a:spcPts val="0"/>
              </a:spcBef>
              <a:spcAft>
                <a:spcPts val="0"/>
              </a:spcAft>
              <a:defRPr/>
            </a:pPr>
            <a:r>
              <a:rPr lang="en-US" sz="1050" dirty="0" err="1">
                <a:solidFill>
                  <a:schemeClr val="bg1"/>
                </a:solidFill>
                <a:latin typeface="+mn-lt"/>
              </a:rPr>
              <a:t>Terah</a:t>
            </a:r>
            <a:r>
              <a:rPr lang="en-US" sz="1050" dirty="0">
                <a:solidFill>
                  <a:schemeClr val="bg1"/>
                </a:solidFill>
                <a:latin typeface="+mn-lt"/>
              </a:rPr>
              <a:t> – Gen 11:24-25 205-year-old (yr 1967)</a:t>
            </a:r>
            <a:endParaRPr lang="en-US" sz="1200" dirty="0">
              <a:solidFill>
                <a:schemeClr val="bg1"/>
              </a:solidFill>
              <a:latin typeface="+mn-lt"/>
            </a:endParaRPr>
          </a:p>
        </p:txBody>
      </p:sp>
      <p:sp>
        <p:nvSpPr>
          <p:cNvPr id="35" name="TextBox 34">
            <a:extLst>
              <a:ext uri="{FF2B5EF4-FFF2-40B4-BE49-F238E27FC236}">
                <a16:creationId xmlns:a16="http://schemas.microsoft.com/office/drawing/2014/main" id="{B6D6487B-5809-3CEA-9011-EBAE661F48F9}"/>
              </a:ext>
            </a:extLst>
          </p:cNvPr>
          <p:cNvSpPr txBox="1"/>
          <p:nvPr/>
        </p:nvSpPr>
        <p:spPr>
          <a:xfrm>
            <a:off x="9791700" y="5403850"/>
            <a:ext cx="2400300" cy="277813"/>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Abram – Gen 11:26 &amp; 12:4</a:t>
            </a:r>
          </a:p>
        </p:txBody>
      </p:sp>
      <p:cxnSp>
        <p:nvCxnSpPr>
          <p:cNvPr id="36" name="Straight Arrow Connector 35">
            <a:extLst>
              <a:ext uri="{FF2B5EF4-FFF2-40B4-BE49-F238E27FC236}">
                <a16:creationId xmlns:a16="http://schemas.microsoft.com/office/drawing/2014/main" id="{D3280A14-4ADF-DC47-55D9-BF07E11058FF}"/>
              </a:ext>
            </a:extLst>
          </p:cNvPr>
          <p:cNvCxnSpPr>
            <a:cxnSpLocks/>
          </p:cNvCxnSpPr>
          <p:nvPr/>
        </p:nvCxnSpPr>
        <p:spPr>
          <a:xfrm>
            <a:off x="11591925" y="912813"/>
            <a:ext cx="98425" cy="44608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DAB4728F-DDB4-CAE0-EADC-E4E1C44628E7}"/>
              </a:ext>
            </a:extLst>
          </p:cNvPr>
          <p:cNvSpPr/>
          <p:nvPr/>
        </p:nvSpPr>
        <p:spPr>
          <a:xfrm>
            <a:off x="11201400" y="1484313"/>
            <a:ext cx="930275" cy="57943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000" dirty="0"/>
              <a:t>Abram's name changed Gen 17:1-5</a:t>
            </a:r>
          </a:p>
        </p:txBody>
      </p:sp>
      <p:sp>
        <p:nvSpPr>
          <p:cNvPr id="3149" name="TextBox 40">
            <a:extLst>
              <a:ext uri="{FF2B5EF4-FFF2-40B4-BE49-F238E27FC236}">
                <a16:creationId xmlns:a16="http://schemas.microsoft.com/office/drawing/2014/main" id="{6893A4A6-1FEF-58E9-AEC9-6C94B1374810}"/>
              </a:ext>
            </a:extLst>
          </p:cNvPr>
          <p:cNvSpPr txBox="1">
            <a:spLocks noChangeArrowheads="1"/>
          </p:cNvSpPr>
          <p:nvPr/>
        </p:nvSpPr>
        <p:spPr bwMode="auto">
          <a:xfrm>
            <a:off x="11096625" y="5688013"/>
            <a:ext cx="1103313" cy="430212"/>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a:solidFill>
                  <a:schemeClr val="bg1"/>
                </a:solidFill>
              </a:rPr>
              <a:t>Ishmael – Gen 16:16</a:t>
            </a:r>
            <a:endParaRPr lang="en-US" altLang="en-US" sz="1400">
              <a:solidFill>
                <a:schemeClr val="bg1"/>
              </a:solidFill>
            </a:endParaRPr>
          </a:p>
        </p:txBody>
      </p:sp>
      <p:sp>
        <p:nvSpPr>
          <p:cNvPr id="3150" name="TextBox 37">
            <a:extLst>
              <a:ext uri="{FF2B5EF4-FFF2-40B4-BE49-F238E27FC236}">
                <a16:creationId xmlns:a16="http://schemas.microsoft.com/office/drawing/2014/main" id="{EA7D7ACB-9AAE-D467-0BB2-98F0219DC48E}"/>
              </a:ext>
            </a:extLst>
          </p:cNvPr>
          <p:cNvSpPr txBox="1">
            <a:spLocks noChangeArrowheads="1"/>
          </p:cNvSpPr>
          <p:nvPr/>
        </p:nvSpPr>
        <p:spPr bwMode="auto">
          <a:xfrm>
            <a:off x="-12700" y="2979738"/>
            <a:ext cx="10372725" cy="2619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a:solidFill>
                  <a:schemeClr val="bg1"/>
                </a:solidFill>
              </a:rPr>
              <a:t>Ham  Youngest                                                                                                                                                                                                                                                                                                 ?</a:t>
            </a:r>
          </a:p>
        </p:txBody>
      </p:sp>
      <p:cxnSp>
        <p:nvCxnSpPr>
          <p:cNvPr id="39" name="Straight Arrow Connector 38">
            <a:extLst>
              <a:ext uri="{FF2B5EF4-FFF2-40B4-BE49-F238E27FC236}">
                <a16:creationId xmlns:a16="http://schemas.microsoft.com/office/drawing/2014/main" id="{94286FED-7B34-6077-E5FE-447813ABA75E}"/>
              </a:ext>
            </a:extLst>
          </p:cNvPr>
          <p:cNvCxnSpPr>
            <a:cxnSpLocks/>
          </p:cNvCxnSpPr>
          <p:nvPr/>
        </p:nvCxnSpPr>
        <p:spPr>
          <a:xfrm flipV="1">
            <a:off x="2567204" y="2679700"/>
            <a:ext cx="0" cy="85725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B36FA12D-11B7-657F-3D5B-C376A97A989B}"/>
              </a:ext>
            </a:extLst>
          </p:cNvPr>
          <p:cNvCxnSpPr>
            <a:cxnSpLocks/>
          </p:cNvCxnSpPr>
          <p:nvPr/>
        </p:nvCxnSpPr>
        <p:spPr>
          <a:xfrm flipV="1">
            <a:off x="2551964" y="942340"/>
            <a:ext cx="0" cy="109982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965EDE9E-AB1C-31DD-3C25-49E198FC67E8}"/>
              </a:ext>
            </a:extLst>
          </p:cNvPr>
          <p:cNvSpPr/>
          <p:nvPr/>
        </p:nvSpPr>
        <p:spPr>
          <a:xfrm>
            <a:off x="9066213" y="4446165"/>
            <a:ext cx="633412" cy="964587"/>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1100" dirty="0"/>
              <a:t>40 yr wandering in wilderness</a:t>
            </a:r>
          </a:p>
        </p:txBody>
      </p:sp>
      <p:sp>
        <p:nvSpPr>
          <p:cNvPr id="2" name="Title 1">
            <a:extLst>
              <a:ext uri="{FF2B5EF4-FFF2-40B4-BE49-F238E27FC236}">
                <a16:creationId xmlns:a16="http://schemas.microsoft.com/office/drawing/2014/main" id="{2E96ACF9-96D1-5C94-66F1-E59E3C55545D}"/>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graphicFrame>
        <p:nvGraphicFramePr>
          <p:cNvPr id="4" name="Table 4">
            <a:extLst>
              <a:ext uri="{FF2B5EF4-FFF2-40B4-BE49-F238E27FC236}">
                <a16:creationId xmlns:a16="http://schemas.microsoft.com/office/drawing/2014/main" id="{A9B5EF5F-95DB-87F7-5F31-35173260D2C8}"/>
              </a:ext>
            </a:extLst>
          </p:cNvPr>
          <p:cNvGraphicFramePr>
            <a:graphicFrameLocks noGrp="1"/>
          </p:cNvGraphicFramePr>
          <p:nvPr/>
        </p:nvGraphicFramePr>
        <p:xfrm>
          <a:off x="0" y="623888"/>
          <a:ext cx="5622930" cy="276225"/>
        </p:xfrm>
        <a:graphic>
          <a:graphicData uri="http://schemas.openxmlformats.org/drawingml/2006/table">
            <a:tbl>
              <a:tblPr firstRow="1" bandRow="1">
                <a:tableStyleId>{5C22544A-7EE6-4342-B048-85BDC9FD1C3A}</a:tableStyleId>
              </a:tblPr>
              <a:tblGrid>
                <a:gridCol w="562293">
                  <a:extLst>
                    <a:ext uri="{9D8B030D-6E8A-4147-A177-3AD203B41FA5}">
                      <a16:colId xmlns:a16="http://schemas.microsoft.com/office/drawing/2014/main" val="20000"/>
                    </a:ext>
                  </a:extLst>
                </a:gridCol>
                <a:gridCol w="562293">
                  <a:extLst>
                    <a:ext uri="{9D8B030D-6E8A-4147-A177-3AD203B41FA5}">
                      <a16:colId xmlns:a16="http://schemas.microsoft.com/office/drawing/2014/main" val="20001"/>
                    </a:ext>
                  </a:extLst>
                </a:gridCol>
                <a:gridCol w="562293">
                  <a:extLst>
                    <a:ext uri="{9D8B030D-6E8A-4147-A177-3AD203B41FA5}">
                      <a16:colId xmlns:a16="http://schemas.microsoft.com/office/drawing/2014/main" val="20002"/>
                    </a:ext>
                  </a:extLst>
                </a:gridCol>
                <a:gridCol w="562293">
                  <a:extLst>
                    <a:ext uri="{9D8B030D-6E8A-4147-A177-3AD203B41FA5}">
                      <a16:colId xmlns:a16="http://schemas.microsoft.com/office/drawing/2014/main" val="20003"/>
                    </a:ext>
                  </a:extLst>
                </a:gridCol>
                <a:gridCol w="562293">
                  <a:extLst>
                    <a:ext uri="{9D8B030D-6E8A-4147-A177-3AD203B41FA5}">
                      <a16:colId xmlns:a16="http://schemas.microsoft.com/office/drawing/2014/main" val="20004"/>
                    </a:ext>
                  </a:extLst>
                </a:gridCol>
                <a:gridCol w="562293">
                  <a:extLst>
                    <a:ext uri="{9D8B030D-6E8A-4147-A177-3AD203B41FA5}">
                      <a16:colId xmlns:a16="http://schemas.microsoft.com/office/drawing/2014/main" val="20005"/>
                    </a:ext>
                  </a:extLst>
                </a:gridCol>
                <a:gridCol w="562293">
                  <a:extLst>
                    <a:ext uri="{9D8B030D-6E8A-4147-A177-3AD203B41FA5}">
                      <a16:colId xmlns:a16="http://schemas.microsoft.com/office/drawing/2014/main" val="20006"/>
                    </a:ext>
                  </a:extLst>
                </a:gridCol>
                <a:gridCol w="562293">
                  <a:extLst>
                    <a:ext uri="{9D8B030D-6E8A-4147-A177-3AD203B41FA5}">
                      <a16:colId xmlns:a16="http://schemas.microsoft.com/office/drawing/2014/main" val="20007"/>
                    </a:ext>
                  </a:extLst>
                </a:gridCol>
                <a:gridCol w="562293">
                  <a:extLst>
                    <a:ext uri="{9D8B030D-6E8A-4147-A177-3AD203B41FA5}">
                      <a16:colId xmlns:a16="http://schemas.microsoft.com/office/drawing/2014/main" val="20008"/>
                    </a:ext>
                  </a:extLst>
                </a:gridCol>
                <a:gridCol w="562293">
                  <a:extLst>
                    <a:ext uri="{9D8B030D-6E8A-4147-A177-3AD203B41FA5}">
                      <a16:colId xmlns:a16="http://schemas.microsoft.com/office/drawing/2014/main" val="20009"/>
                    </a:ext>
                  </a:extLst>
                </a:gridCol>
              </a:tblGrid>
              <a:tr h="276225">
                <a:tc>
                  <a:txBody>
                    <a:bodyPr/>
                    <a:lstStyle/>
                    <a:p>
                      <a:pPr algn="l"/>
                      <a:r>
                        <a:rPr lang="en-US" sz="1200" dirty="0"/>
                        <a:t>2108</a:t>
                      </a:r>
                    </a:p>
                  </a:txBody>
                  <a:tcPr marL="91437" marR="91437" marT="45657" marB="45657">
                    <a:solidFill>
                      <a:schemeClr val="bg2">
                        <a:lumMod val="75000"/>
                      </a:schemeClr>
                    </a:solidFill>
                  </a:tcPr>
                </a:tc>
                <a:tc>
                  <a:txBody>
                    <a:bodyPr/>
                    <a:lstStyle/>
                    <a:p>
                      <a:pPr algn="l"/>
                      <a:r>
                        <a:rPr lang="en-US" sz="1200" dirty="0"/>
                        <a:t>2109</a:t>
                      </a:r>
                    </a:p>
                  </a:txBody>
                  <a:tcPr marL="91437" marR="91437" marT="45657" marB="45657">
                    <a:solidFill>
                      <a:schemeClr val="bg2">
                        <a:lumMod val="75000"/>
                      </a:schemeClr>
                    </a:solidFill>
                  </a:tcPr>
                </a:tc>
                <a:tc>
                  <a:txBody>
                    <a:bodyPr/>
                    <a:lstStyle/>
                    <a:p>
                      <a:pPr algn="l"/>
                      <a:r>
                        <a:rPr lang="en-US" sz="1200" dirty="0"/>
                        <a:t>2149</a:t>
                      </a:r>
                    </a:p>
                  </a:txBody>
                  <a:tcPr marL="91437" marR="91437" marT="45657" marB="45657">
                    <a:solidFill>
                      <a:schemeClr val="bg2">
                        <a:lumMod val="75000"/>
                      </a:schemeClr>
                    </a:solidFill>
                  </a:tcPr>
                </a:tc>
                <a:tc>
                  <a:txBody>
                    <a:bodyPr/>
                    <a:lstStyle/>
                    <a:p>
                      <a:pPr algn="l"/>
                      <a:r>
                        <a:rPr lang="en-US" sz="1200" dirty="0"/>
                        <a:t>2169</a:t>
                      </a:r>
                    </a:p>
                  </a:txBody>
                  <a:tcPr marL="91437" marR="91437" marT="45657" marB="45657">
                    <a:solidFill>
                      <a:schemeClr val="bg2">
                        <a:lumMod val="75000"/>
                      </a:schemeClr>
                    </a:solidFill>
                  </a:tcPr>
                </a:tc>
                <a:tc>
                  <a:txBody>
                    <a:bodyPr/>
                    <a:lstStyle/>
                    <a:p>
                      <a:pPr algn="l"/>
                      <a:r>
                        <a:rPr lang="en-US" sz="1200" dirty="0"/>
                        <a:t>2184</a:t>
                      </a:r>
                    </a:p>
                  </a:txBody>
                  <a:tcPr marL="91437" marR="91437" marT="45657" marB="45657">
                    <a:solidFill>
                      <a:schemeClr val="bg2">
                        <a:lumMod val="75000"/>
                      </a:schemeClr>
                    </a:solidFill>
                  </a:tcPr>
                </a:tc>
                <a:tc>
                  <a:txBody>
                    <a:bodyPr/>
                    <a:lstStyle/>
                    <a:p>
                      <a:pPr algn="l"/>
                      <a:r>
                        <a:rPr lang="en-US" sz="1200" dirty="0"/>
                        <a:t>2209</a:t>
                      </a:r>
                    </a:p>
                  </a:txBody>
                  <a:tcPr marL="91437" marR="91437" marT="45657" marB="45657">
                    <a:solidFill>
                      <a:schemeClr val="bg2">
                        <a:lumMod val="75000"/>
                      </a:schemeClr>
                    </a:solidFill>
                  </a:tcPr>
                </a:tc>
                <a:tc>
                  <a:txBody>
                    <a:bodyPr/>
                    <a:lstStyle/>
                    <a:p>
                      <a:pPr algn="l"/>
                      <a:r>
                        <a:rPr lang="en-US" sz="1200" dirty="0"/>
                        <a:t>2232</a:t>
                      </a:r>
                    </a:p>
                  </a:txBody>
                  <a:tcPr marL="91437" marR="91437" marT="45657" marB="45657">
                    <a:solidFill>
                      <a:schemeClr val="bg2">
                        <a:lumMod val="75000"/>
                      </a:schemeClr>
                    </a:solidFill>
                  </a:tcPr>
                </a:tc>
                <a:tc>
                  <a:txBody>
                    <a:bodyPr/>
                    <a:lstStyle/>
                    <a:p>
                      <a:pPr algn="l"/>
                      <a:r>
                        <a:rPr lang="en-US" sz="1200" dirty="0"/>
                        <a:t>2260</a:t>
                      </a:r>
                    </a:p>
                  </a:txBody>
                  <a:tcPr marL="91437" marR="91437" marT="45657" marB="45657">
                    <a:solidFill>
                      <a:schemeClr val="bg2">
                        <a:lumMod val="75000"/>
                      </a:schemeClr>
                    </a:solidFill>
                  </a:tcPr>
                </a:tc>
                <a:tc>
                  <a:txBody>
                    <a:bodyPr/>
                    <a:lstStyle/>
                    <a:p>
                      <a:pPr algn="l"/>
                      <a:r>
                        <a:rPr lang="en-US" sz="1200" dirty="0"/>
                        <a:t>2289</a:t>
                      </a:r>
                    </a:p>
                  </a:txBody>
                  <a:tcPr marL="91437" marR="91437" marT="45657" marB="45657">
                    <a:solidFill>
                      <a:schemeClr val="bg2">
                        <a:lumMod val="75000"/>
                      </a:schemeClr>
                    </a:solidFill>
                  </a:tcPr>
                </a:tc>
                <a:tc>
                  <a:txBody>
                    <a:bodyPr/>
                    <a:lstStyle/>
                    <a:p>
                      <a:pPr algn="l"/>
                      <a:r>
                        <a:rPr lang="en-US" sz="1200" dirty="0"/>
                        <a:t>2277</a:t>
                      </a:r>
                    </a:p>
                  </a:txBody>
                  <a:tcPr marL="91437" marR="91437" marT="45657" marB="45657">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23" name="Table 4">
            <a:extLst>
              <a:ext uri="{FF2B5EF4-FFF2-40B4-BE49-F238E27FC236}">
                <a16:creationId xmlns:a16="http://schemas.microsoft.com/office/drawing/2014/main" id="{FAAF5D51-5492-FB93-5F3C-97166710B098}"/>
              </a:ext>
            </a:extLst>
          </p:cNvPr>
          <p:cNvGraphicFramePr>
            <a:graphicFrameLocks noGrp="1"/>
          </p:cNvGraphicFramePr>
          <p:nvPr>
            <p:extLst>
              <p:ext uri="{D42A27DB-BD31-4B8C-83A1-F6EECF244321}">
                <p14:modId xmlns:p14="http://schemas.microsoft.com/office/powerpoint/2010/main" val="1344953695"/>
              </p:ext>
            </p:extLst>
          </p:nvPr>
        </p:nvGraphicFramePr>
        <p:xfrm>
          <a:off x="5599113" y="628650"/>
          <a:ext cx="5130406" cy="274638"/>
        </p:xfrm>
        <a:graphic>
          <a:graphicData uri="http://schemas.openxmlformats.org/drawingml/2006/table">
            <a:tbl>
              <a:tblPr firstRow="1" bandRow="1">
                <a:tableStyleId>{5C22544A-7EE6-4342-B048-85BDC9FD1C3A}</a:tableStyleId>
              </a:tblPr>
              <a:tblGrid>
                <a:gridCol w="732915">
                  <a:extLst>
                    <a:ext uri="{9D8B030D-6E8A-4147-A177-3AD203B41FA5}">
                      <a16:colId xmlns:a16="http://schemas.microsoft.com/office/drawing/2014/main" val="20000"/>
                    </a:ext>
                  </a:extLst>
                </a:gridCol>
                <a:gridCol w="732915">
                  <a:extLst>
                    <a:ext uri="{9D8B030D-6E8A-4147-A177-3AD203B41FA5}">
                      <a16:colId xmlns:a16="http://schemas.microsoft.com/office/drawing/2014/main" val="20001"/>
                    </a:ext>
                  </a:extLst>
                </a:gridCol>
                <a:gridCol w="732915">
                  <a:extLst>
                    <a:ext uri="{9D8B030D-6E8A-4147-A177-3AD203B41FA5}">
                      <a16:colId xmlns:a16="http://schemas.microsoft.com/office/drawing/2014/main" val="20002"/>
                    </a:ext>
                  </a:extLst>
                </a:gridCol>
                <a:gridCol w="532730">
                  <a:extLst>
                    <a:ext uri="{9D8B030D-6E8A-4147-A177-3AD203B41FA5}">
                      <a16:colId xmlns:a16="http://schemas.microsoft.com/office/drawing/2014/main" val="20003"/>
                    </a:ext>
                  </a:extLst>
                </a:gridCol>
                <a:gridCol w="933101">
                  <a:extLst>
                    <a:ext uri="{9D8B030D-6E8A-4147-A177-3AD203B41FA5}">
                      <a16:colId xmlns:a16="http://schemas.microsoft.com/office/drawing/2014/main" val="20004"/>
                    </a:ext>
                  </a:extLst>
                </a:gridCol>
                <a:gridCol w="732915">
                  <a:extLst>
                    <a:ext uri="{9D8B030D-6E8A-4147-A177-3AD203B41FA5}">
                      <a16:colId xmlns:a16="http://schemas.microsoft.com/office/drawing/2014/main" val="20005"/>
                    </a:ext>
                  </a:extLst>
                </a:gridCol>
                <a:gridCol w="732915">
                  <a:extLst>
                    <a:ext uri="{9D8B030D-6E8A-4147-A177-3AD203B41FA5}">
                      <a16:colId xmlns:a16="http://schemas.microsoft.com/office/drawing/2014/main" val="20006"/>
                    </a:ext>
                  </a:extLst>
                </a:gridCol>
              </a:tblGrid>
              <a:tr h="274638">
                <a:tc>
                  <a:txBody>
                    <a:bodyPr/>
                    <a:lstStyle/>
                    <a:p>
                      <a:pPr algn="l"/>
                      <a:r>
                        <a:rPr lang="en-US" sz="1200" dirty="0"/>
                        <a:t>2299</a:t>
                      </a:r>
                    </a:p>
                  </a:txBody>
                  <a:tcPr marL="91469" marR="91469" marT="45773" marB="45773">
                    <a:solidFill>
                      <a:schemeClr val="bg2">
                        <a:lumMod val="75000"/>
                      </a:schemeClr>
                    </a:solidFill>
                  </a:tcPr>
                </a:tc>
                <a:tc>
                  <a:txBody>
                    <a:bodyPr/>
                    <a:lstStyle/>
                    <a:p>
                      <a:pPr algn="l"/>
                      <a:r>
                        <a:rPr lang="en-US" sz="1200" dirty="0"/>
                        <a:t>2316</a:t>
                      </a:r>
                    </a:p>
                  </a:txBody>
                  <a:tcPr marL="91469" marR="91469" marT="45773" marB="45773">
                    <a:solidFill>
                      <a:schemeClr val="bg2">
                        <a:lumMod val="75000"/>
                      </a:schemeClr>
                    </a:solidFill>
                  </a:tcPr>
                </a:tc>
                <a:tc>
                  <a:txBody>
                    <a:bodyPr/>
                    <a:lstStyle/>
                    <a:p>
                      <a:pPr algn="l"/>
                      <a:r>
                        <a:rPr lang="en-US" sz="1200" dirty="0"/>
                        <a:t>2346</a:t>
                      </a:r>
                    </a:p>
                  </a:txBody>
                  <a:tcPr marL="91469" marR="91469" marT="45773" marB="45773">
                    <a:solidFill>
                      <a:schemeClr val="bg2">
                        <a:lumMod val="75000"/>
                      </a:schemeClr>
                    </a:solidFill>
                  </a:tcPr>
                </a:tc>
                <a:tc>
                  <a:txBody>
                    <a:bodyPr/>
                    <a:lstStyle/>
                    <a:p>
                      <a:pPr algn="l"/>
                      <a:r>
                        <a:rPr lang="en-US" sz="1200" dirty="0"/>
                        <a:t>2397</a:t>
                      </a:r>
                    </a:p>
                  </a:txBody>
                  <a:tcPr marL="91469" marR="91469" marT="45773" marB="45773">
                    <a:solidFill>
                      <a:schemeClr val="bg2">
                        <a:lumMod val="75000"/>
                      </a:schemeClr>
                    </a:solidFill>
                  </a:tcPr>
                </a:tc>
                <a:tc>
                  <a:txBody>
                    <a:bodyPr/>
                    <a:lstStyle/>
                    <a:p>
                      <a:pPr algn="l"/>
                      <a:r>
                        <a:rPr lang="en-US" sz="1200" dirty="0"/>
                        <a:t>2649</a:t>
                      </a:r>
                    </a:p>
                  </a:txBody>
                  <a:tcPr marL="91469" marR="91469" marT="45773" marB="45773">
                    <a:solidFill>
                      <a:schemeClr val="bg2">
                        <a:lumMod val="75000"/>
                      </a:schemeClr>
                    </a:solidFill>
                  </a:tcPr>
                </a:tc>
                <a:tc>
                  <a:txBody>
                    <a:bodyPr/>
                    <a:lstStyle/>
                    <a:p>
                      <a:pPr algn="l"/>
                      <a:r>
                        <a:rPr lang="en-US" sz="1200" dirty="0"/>
                        <a:t>2729</a:t>
                      </a:r>
                    </a:p>
                  </a:txBody>
                  <a:tcPr marL="91469" marR="91469" marT="45773" marB="45773">
                    <a:solidFill>
                      <a:schemeClr val="bg2">
                        <a:lumMod val="75000"/>
                      </a:schemeClr>
                    </a:solidFill>
                  </a:tcPr>
                </a:tc>
                <a:tc>
                  <a:txBody>
                    <a:bodyPr/>
                    <a:lstStyle/>
                    <a:p>
                      <a:pPr algn="l"/>
                      <a:r>
                        <a:rPr lang="en-US" sz="1200" dirty="0"/>
                        <a:t>2769</a:t>
                      </a:r>
                    </a:p>
                  </a:txBody>
                  <a:tcPr marL="91469" marR="91469" marT="45773" marB="45773">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52" name="Table 4">
            <a:extLst>
              <a:ext uri="{FF2B5EF4-FFF2-40B4-BE49-F238E27FC236}">
                <a16:creationId xmlns:a16="http://schemas.microsoft.com/office/drawing/2014/main" id="{EEF9A877-DF9A-BDB5-ADD3-42997969E2F4}"/>
              </a:ext>
            </a:extLst>
          </p:cNvPr>
          <p:cNvGraphicFramePr>
            <a:graphicFrameLocks noGrp="1"/>
          </p:cNvGraphicFramePr>
          <p:nvPr>
            <p:extLst>
              <p:ext uri="{D42A27DB-BD31-4B8C-83A1-F6EECF244321}">
                <p14:modId xmlns:p14="http://schemas.microsoft.com/office/powerpoint/2010/main" val="244465763"/>
              </p:ext>
            </p:extLst>
          </p:nvPr>
        </p:nvGraphicFramePr>
        <p:xfrm>
          <a:off x="10729519" y="630238"/>
          <a:ext cx="1468099" cy="273896"/>
        </p:xfrm>
        <a:graphic>
          <a:graphicData uri="http://schemas.openxmlformats.org/drawingml/2006/table">
            <a:tbl>
              <a:tblPr firstRow="1" bandRow="1">
                <a:tableStyleId>{5C22544A-7EE6-4342-B048-85BDC9FD1C3A}</a:tableStyleId>
              </a:tblPr>
              <a:tblGrid>
                <a:gridCol w="605748">
                  <a:extLst>
                    <a:ext uri="{9D8B030D-6E8A-4147-A177-3AD203B41FA5}">
                      <a16:colId xmlns:a16="http://schemas.microsoft.com/office/drawing/2014/main" val="20000"/>
                    </a:ext>
                  </a:extLst>
                </a:gridCol>
                <a:gridCol w="654117">
                  <a:extLst>
                    <a:ext uri="{9D8B030D-6E8A-4147-A177-3AD203B41FA5}">
                      <a16:colId xmlns:a16="http://schemas.microsoft.com/office/drawing/2014/main" val="20001"/>
                    </a:ext>
                  </a:extLst>
                </a:gridCol>
                <a:gridCol w="208234">
                  <a:extLst>
                    <a:ext uri="{9D8B030D-6E8A-4147-A177-3AD203B41FA5}">
                      <a16:colId xmlns:a16="http://schemas.microsoft.com/office/drawing/2014/main" val="20002"/>
                    </a:ext>
                  </a:extLst>
                </a:gridCol>
              </a:tblGrid>
              <a:tr h="273050">
                <a:tc>
                  <a:txBody>
                    <a:bodyPr/>
                    <a:lstStyle/>
                    <a:p>
                      <a:pPr algn="l"/>
                      <a:r>
                        <a:rPr lang="en-US" sz="1200" dirty="0"/>
                        <a:t>3209</a:t>
                      </a:r>
                    </a:p>
                  </a:txBody>
                  <a:tcPr marL="91417" marR="91417" marT="45508" marB="45508">
                    <a:solidFill>
                      <a:schemeClr val="bg2">
                        <a:lumMod val="75000"/>
                      </a:schemeClr>
                    </a:solidFill>
                  </a:tcPr>
                </a:tc>
                <a:tc>
                  <a:txBody>
                    <a:bodyPr/>
                    <a:lstStyle/>
                    <a:p>
                      <a:pPr algn="l"/>
                      <a:r>
                        <a:rPr lang="en-US" sz="1200" dirty="0"/>
                        <a:t>3216</a:t>
                      </a:r>
                    </a:p>
                  </a:txBody>
                  <a:tcPr marL="91417" marR="91417" marT="45508" marB="45508">
                    <a:solidFill>
                      <a:schemeClr val="bg2">
                        <a:lumMod val="75000"/>
                      </a:schemeClr>
                    </a:solidFill>
                  </a:tcPr>
                </a:tc>
                <a:tc>
                  <a:txBody>
                    <a:bodyPr/>
                    <a:lstStyle/>
                    <a:p>
                      <a:pPr algn="l"/>
                      <a:endParaRPr lang="en-US" sz="1200" dirty="0"/>
                    </a:p>
                  </a:txBody>
                  <a:tcPr marL="91417" marR="91417" marT="45508" marB="45508">
                    <a:solidFill>
                      <a:schemeClr val="bg2">
                        <a:lumMod val="75000"/>
                      </a:schemeClr>
                    </a:solidFill>
                  </a:tcPr>
                </a:tc>
                <a:extLst>
                  <a:ext uri="{0D108BD9-81ED-4DB2-BD59-A6C34878D82A}">
                    <a16:rowId xmlns:a16="http://schemas.microsoft.com/office/drawing/2014/main" val="10000"/>
                  </a:ext>
                </a:extLst>
              </a:tr>
            </a:tbl>
          </a:graphicData>
        </a:graphic>
      </p:graphicFrame>
      <p:sp>
        <p:nvSpPr>
          <p:cNvPr id="4151" name="TextBox 5">
            <a:extLst>
              <a:ext uri="{FF2B5EF4-FFF2-40B4-BE49-F238E27FC236}">
                <a16:creationId xmlns:a16="http://schemas.microsoft.com/office/drawing/2014/main" id="{9A61CD4D-E208-F1A5-CDB5-F2AF6A8F96F8}"/>
              </a:ext>
            </a:extLst>
          </p:cNvPr>
          <p:cNvSpPr txBox="1">
            <a:spLocks noChangeArrowheads="1"/>
          </p:cNvSpPr>
          <p:nvPr/>
        </p:nvSpPr>
        <p:spPr bwMode="auto">
          <a:xfrm>
            <a:off x="0" y="1911350"/>
            <a:ext cx="3365500" cy="2619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solidFill>
                  <a:schemeClr val="bg1"/>
                </a:solidFill>
              </a:rPr>
              <a:t>Ishmael                                                      Died at 137 yr old</a:t>
            </a:r>
            <a:endParaRPr lang="en-US" altLang="en-US" sz="1400" dirty="0">
              <a:solidFill>
                <a:schemeClr val="bg1"/>
              </a:solidFill>
            </a:endParaRPr>
          </a:p>
        </p:txBody>
      </p:sp>
      <p:sp>
        <p:nvSpPr>
          <p:cNvPr id="7" name="TextBox 6">
            <a:extLst>
              <a:ext uri="{FF2B5EF4-FFF2-40B4-BE49-F238E27FC236}">
                <a16:creationId xmlns:a16="http://schemas.microsoft.com/office/drawing/2014/main" id="{144E6DF4-F9A6-BD60-84ED-B7792845FC46}"/>
              </a:ext>
            </a:extLst>
          </p:cNvPr>
          <p:cNvSpPr txBox="1"/>
          <p:nvPr/>
        </p:nvSpPr>
        <p:spPr>
          <a:xfrm>
            <a:off x="0" y="1651000"/>
            <a:ext cx="2239963" cy="254000"/>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000" dirty="0">
                <a:solidFill>
                  <a:schemeClr val="bg1"/>
                </a:solidFill>
                <a:latin typeface="+mn-lt"/>
              </a:rPr>
              <a:t>Abraham – Gen 17:1-5     175 years old</a:t>
            </a:r>
          </a:p>
        </p:txBody>
      </p:sp>
      <p:sp>
        <p:nvSpPr>
          <p:cNvPr id="8" name="TextBox 7">
            <a:extLst>
              <a:ext uri="{FF2B5EF4-FFF2-40B4-BE49-F238E27FC236}">
                <a16:creationId xmlns:a16="http://schemas.microsoft.com/office/drawing/2014/main" id="{906C4F75-3E07-1EFF-4BB7-C435F5D9C0BF}"/>
              </a:ext>
            </a:extLst>
          </p:cNvPr>
          <p:cNvSpPr txBox="1"/>
          <p:nvPr/>
        </p:nvSpPr>
        <p:spPr>
          <a:xfrm>
            <a:off x="600075" y="2182813"/>
            <a:ext cx="3894138" cy="276225"/>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Isaac – Gen 17:19-21 &amp; 18:10-14 &amp; 21:5</a:t>
            </a:r>
          </a:p>
        </p:txBody>
      </p:sp>
      <p:sp>
        <p:nvSpPr>
          <p:cNvPr id="3" name="Rectangle 2">
            <a:extLst>
              <a:ext uri="{FF2B5EF4-FFF2-40B4-BE49-F238E27FC236}">
                <a16:creationId xmlns:a16="http://schemas.microsoft.com/office/drawing/2014/main" id="{36FBAA06-B33D-B7B0-F658-471A6935416E}"/>
              </a:ext>
            </a:extLst>
          </p:cNvPr>
          <p:cNvSpPr/>
          <p:nvPr/>
        </p:nvSpPr>
        <p:spPr>
          <a:xfrm>
            <a:off x="0" y="5943600"/>
            <a:ext cx="811213" cy="914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r>
              <a:rPr lang="en-US" sz="1050" dirty="0"/>
              <a:t>Sodom &amp; Gomorrah was destroyed </a:t>
            </a:r>
          </a:p>
        </p:txBody>
      </p:sp>
      <p:sp>
        <p:nvSpPr>
          <p:cNvPr id="10" name="TextBox 9">
            <a:extLst>
              <a:ext uri="{FF2B5EF4-FFF2-40B4-BE49-F238E27FC236}">
                <a16:creationId xmlns:a16="http://schemas.microsoft.com/office/drawing/2014/main" id="{0E2B6687-5EF8-E419-777C-49EF043D5199}"/>
              </a:ext>
            </a:extLst>
          </p:cNvPr>
          <p:cNvSpPr txBox="1"/>
          <p:nvPr/>
        </p:nvSpPr>
        <p:spPr>
          <a:xfrm>
            <a:off x="1189038" y="2474913"/>
            <a:ext cx="715962" cy="276225"/>
          </a:xfrm>
          <a:prstGeom prst="rect">
            <a:avLst/>
          </a:prstGeom>
          <a:solidFill>
            <a:schemeClr val="accent2">
              <a:lumMod val="50000"/>
            </a:schemeClr>
          </a:solidFill>
        </p:spPr>
        <p:txBody>
          <a:bodyPr>
            <a:spAutoFit/>
          </a:bodyPr>
          <a:lstStyle/>
          <a:p>
            <a:pPr eaLnBrk="1" fontAlgn="auto" hangingPunct="1">
              <a:spcBef>
                <a:spcPts val="0"/>
              </a:spcBef>
              <a:spcAft>
                <a:spcPts val="0"/>
              </a:spcAft>
              <a:defRPr/>
            </a:pPr>
            <a:r>
              <a:rPr lang="en-US" sz="1200" dirty="0">
                <a:solidFill>
                  <a:schemeClr val="bg1"/>
                </a:solidFill>
                <a:latin typeface="+mn-lt"/>
              </a:rPr>
              <a:t>Rebekah</a:t>
            </a:r>
          </a:p>
        </p:txBody>
      </p:sp>
      <p:sp>
        <p:nvSpPr>
          <p:cNvPr id="5" name="Rectangle 4">
            <a:extLst>
              <a:ext uri="{FF2B5EF4-FFF2-40B4-BE49-F238E27FC236}">
                <a16:creationId xmlns:a16="http://schemas.microsoft.com/office/drawing/2014/main" id="{65C72E7D-E7E5-B557-2F5E-D87FE12B69D2}"/>
              </a:ext>
            </a:extLst>
          </p:cNvPr>
          <p:cNvSpPr/>
          <p:nvPr/>
        </p:nvSpPr>
        <p:spPr>
          <a:xfrm>
            <a:off x="2781300" y="5187950"/>
            <a:ext cx="1168400" cy="4191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900" dirty="0"/>
              <a:t>Esau married 2 wives Gen 26:34</a:t>
            </a:r>
          </a:p>
        </p:txBody>
      </p:sp>
      <p:sp>
        <p:nvSpPr>
          <p:cNvPr id="13" name="Rectangle 12">
            <a:extLst>
              <a:ext uri="{FF2B5EF4-FFF2-40B4-BE49-F238E27FC236}">
                <a16:creationId xmlns:a16="http://schemas.microsoft.com/office/drawing/2014/main" id="{B2CB2578-7B9A-8F71-E008-064376590B9E}"/>
              </a:ext>
            </a:extLst>
          </p:cNvPr>
          <p:cNvSpPr/>
          <p:nvPr/>
        </p:nvSpPr>
        <p:spPr>
          <a:xfrm>
            <a:off x="5624513" y="900113"/>
            <a:ext cx="647700" cy="186531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100" dirty="0"/>
              <a:t>Jacob arrived in Egypt Gen 47:9</a:t>
            </a:r>
          </a:p>
        </p:txBody>
      </p:sp>
      <p:sp>
        <p:nvSpPr>
          <p:cNvPr id="16" name="Rectangle 15">
            <a:extLst>
              <a:ext uri="{FF2B5EF4-FFF2-40B4-BE49-F238E27FC236}">
                <a16:creationId xmlns:a16="http://schemas.microsoft.com/office/drawing/2014/main" id="{E70400A2-0CFA-A053-F08D-60310343C81F}"/>
              </a:ext>
            </a:extLst>
          </p:cNvPr>
          <p:cNvSpPr/>
          <p:nvPr/>
        </p:nvSpPr>
        <p:spPr>
          <a:xfrm>
            <a:off x="5060950" y="900113"/>
            <a:ext cx="519113" cy="186531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100" dirty="0"/>
              <a:t>Joseph was 17 yr old salve in Egypt Gen 37:2, 28</a:t>
            </a:r>
          </a:p>
        </p:txBody>
      </p:sp>
      <p:sp>
        <p:nvSpPr>
          <p:cNvPr id="4159" name="TextBox 19">
            <a:extLst>
              <a:ext uri="{FF2B5EF4-FFF2-40B4-BE49-F238E27FC236}">
                <a16:creationId xmlns:a16="http://schemas.microsoft.com/office/drawing/2014/main" id="{60207B22-9989-796C-64AE-9519E7AC7FC5}"/>
              </a:ext>
            </a:extLst>
          </p:cNvPr>
          <p:cNvSpPr txBox="1">
            <a:spLocks noChangeArrowheads="1"/>
          </p:cNvSpPr>
          <p:nvPr/>
        </p:nvSpPr>
        <p:spPr bwMode="auto">
          <a:xfrm>
            <a:off x="2916238" y="3919538"/>
            <a:ext cx="4056062" cy="261937"/>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solidFill>
                  <a:schemeClr val="bg1"/>
                </a:solidFill>
                <a:latin typeface="Arial" panose="020B0604020202020204" pitchFamily="34" charset="0"/>
              </a:rPr>
              <a:t>Levi -                                                            live 137 yr Ex 6:16  </a:t>
            </a:r>
            <a:endParaRPr lang="en-US" altLang="en-US" sz="1100" dirty="0">
              <a:solidFill>
                <a:schemeClr val="bg1"/>
              </a:solidFill>
            </a:endParaRPr>
          </a:p>
        </p:txBody>
      </p:sp>
      <p:cxnSp>
        <p:nvCxnSpPr>
          <p:cNvPr id="19" name="Straight Arrow Connector 18">
            <a:extLst>
              <a:ext uri="{FF2B5EF4-FFF2-40B4-BE49-F238E27FC236}">
                <a16:creationId xmlns:a16="http://schemas.microsoft.com/office/drawing/2014/main" id="{543F8CE5-4E08-1552-E073-D60FFEA0622F}"/>
              </a:ext>
            </a:extLst>
          </p:cNvPr>
          <p:cNvCxnSpPr>
            <a:cxnSpLocks/>
          </p:cNvCxnSpPr>
          <p:nvPr/>
        </p:nvCxnSpPr>
        <p:spPr>
          <a:xfrm>
            <a:off x="5607050" y="877888"/>
            <a:ext cx="0" cy="413034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161" name="TextBox 23">
            <a:extLst>
              <a:ext uri="{FF2B5EF4-FFF2-40B4-BE49-F238E27FC236}">
                <a16:creationId xmlns:a16="http://schemas.microsoft.com/office/drawing/2014/main" id="{4E34A575-82F8-55BA-8AD3-12E3F54CC980}"/>
              </a:ext>
            </a:extLst>
          </p:cNvPr>
          <p:cNvSpPr txBox="1">
            <a:spLocks noChangeArrowheads="1"/>
          </p:cNvSpPr>
          <p:nvPr/>
        </p:nvSpPr>
        <p:spPr bwMode="auto">
          <a:xfrm>
            <a:off x="1738313" y="2790825"/>
            <a:ext cx="4533900" cy="265113"/>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solidFill>
                  <a:schemeClr val="bg1"/>
                </a:solidFill>
              </a:rPr>
              <a:t>Jacob - Gen 25:25-26                                                                         Died at 147 yr </a:t>
            </a:r>
            <a:endParaRPr lang="en-US" altLang="en-US" sz="1400" dirty="0">
              <a:solidFill>
                <a:schemeClr val="bg1"/>
              </a:solidFill>
            </a:endParaRPr>
          </a:p>
        </p:txBody>
      </p:sp>
      <p:sp>
        <p:nvSpPr>
          <p:cNvPr id="25" name="TextBox 24">
            <a:extLst>
              <a:ext uri="{FF2B5EF4-FFF2-40B4-BE49-F238E27FC236}">
                <a16:creationId xmlns:a16="http://schemas.microsoft.com/office/drawing/2014/main" id="{F9A01EDA-5F19-CC48-8A08-66D8347E2C54}"/>
              </a:ext>
            </a:extLst>
          </p:cNvPr>
          <p:cNvSpPr txBox="1"/>
          <p:nvPr/>
        </p:nvSpPr>
        <p:spPr>
          <a:xfrm>
            <a:off x="3956050" y="3046413"/>
            <a:ext cx="3702050" cy="277812"/>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200" dirty="0">
                <a:solidFill>
                  <a:schemeClr val="bg1"/>
                </a:solidFill>
                <a:latin typeface="system-ui"/>
              </a:rPr>
              <a:t>Joseph</a:t>
            </a:r>
            <a:r>
              <a:rPr lang="en-US" sz="1200" dirty="0">
                <a:solidFill>
                  <a:srgbClr val="000000"/>
                </a:solidFill>
                <a:latin typeface="system-ui"/>
              </a:rPr>
              <a:t> </a:t>
            </a:r>
            <a:r>
              <a:rPr lang="en-US" sz="1200" dirty="0">
                <a:solidFill>
                  <a:schemeClr val="bg1"/>
                </a:solidFill>
                <a:latin typeface="+mn-lt"/>
              </a:rPr>
              <a:t> – Gen 41:46-57 &amp; 45:6, 28   Died at 137-year-old</a:t>
            </a:r>
          </a:p>
        </p:txBody>
      </p:sp>
      <p:sp>
        <p:nvSpPr>
          <p:cNvPr id="26" name="TextBox 25">
            <a:extLst>
              <a:ext uri="{FF2B5EF4-FFF2-40B4-BE49-F238E27FC236}">
                <a16:creationId xmlns:a16="http://schemas.microsoft.com/office/drawing/2014/main" id="{8ED142F4-455A-5468-6D4E-C9425FEFC78A}"/>
              </a:ext>
            </a:extLst>
          </p:cNvPr>
          <p:cNvSpPr txBox="1"/>
          <p:nvPr/>
        </p:nvSpPr>
        <p:spPr>
          <a:xfrm>
            <a:off x="5486400" y="3330575"/>
            <a:ext cx="1158875" cy="585788"/>
          </a:xfrm>
          <a:prstGeom prst="rect">
            <a:avLst/>
          </a:prstGeom>
          <a:solidFill>
            <a:schemeClr val="accent5"/>
          </a:solidFill>
        </p:spPr>
        <p:txBody>
          <a:bodyPr>
            <a:spAutoFit/>
          </a:bodyPr>
          <a:lstStyle/>
          <a:p>
            <a:pPr eaLnBrk="1" fontAlgn="auto" hangingPunct="1">
              <a:spcBef>
                <a:spcPts val="0"/>
              </a:spcBef>
              <a:spcAft>
                <a:spcPts val="0"/>
              </a:spcAft>
              <a:defRPr/>
            </a:pPr>
            <a:r>
              <a:rPr lang="en-US" sz="800" dirty="0">
                <a:solidFill>
                  <a:schemeClr val="bg1"/>
                </a:solidFill>
                <a:latin typeface="+mn-lt"/>
              </a:rPr>
              <a:t>Manasseh and Ephraim was born before the yr of 2297, before famine year. </a:t>
            </a:r>
          </a:p>
        </p:txBody>
      </p:sp>
      <p:sp>
        <p:nvSpPr>
          <p:cNvPr id="22" name="Rectangle 21">
            <a:extLst>
              <a:ext uri="{FF2B5EF4-FFF2-40B4-BE49-F238E27FC236}">
                <a16:creationId xmlns:a16="http://schemas.microsoft.com/office/drawing/2014/main" id="{16FE59F0-36A1-B069-6B76-60F8FA30FFEB}"/>
              </a:ext>
            </a:extLst>
          </p:cNvPr>
          <p:cNvSpPr/>
          <p:nvPr/>
        </p:nvSpPr>
        <p:spPr>
          <a:xfrm>
            <a:off x="5575300" y="5023402"/>
            <a:ext cx="3484810" cy="38735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430 yr of salve in Egypt</a:t>
            </a:r>
          </a:p>
        </p:txBody>
      </p:sp>
      <p:cxnSp>
        <p:nvCxnSpPr>
          <p:cNvPr id="28" name="Straight Arrow Connector 27">
            <a:extLst>
              <a:ext uri="{FF2B5EF4-FFF2-40B4-BE49-F238E27FC236}">
                <a16:creationId xmlns:a16="http://schemas.microsoft.com/office/drawing/2014/main" id="{27AFA40B-AB52-F32B-EC6B-D9AC3B705872}"/>
              </a:ext>
            </a:extLst>
          </p:cNvPr>
          <p:cNvCxnSpPr>
            <a:cxnSpLocks/>
          </p:cNvCxnSpPr>
          <p:nvPr/>
        </p:nvCxnSpPr>
        <p:spPr>
          <a:xfrm>
            <a:off x="9026525" y="950913"/>
            <a:ext cx="0" cy="410764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1B0D68B-68B5-824D-8FB7-BDD193D5D686}"/>
              </a:ext>
            </a:extLst>
          </p:cNvPr>
          <p:cNvSpPr txBox="1"/>
          <p:nvPr/>
        </p:nvSpPr>
        <p:spPr>
          <a:xfrm>
            <a:off x="8156575" y="3870877"/>
            <a:ext cx="1543050" cy="585788"/>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600" dirty="0">
                <a:solidFill>
                  <a:schemeClr val="bg1"/>
                </a:solidFill>
                <a:latin typeface="system-ui"/>
              </a:rPr>
              <a:t>Moses</a:t>
            </a:r>
            <a:r>
              <a:rPr lang="en-US" sz="1600" dirty="0">
                <a:solidFill>
                  <a:srgbClr val="000000"/>
                </a:solidFill>
                <a:latin typeface="system-ui"/>
              </a:rPr>
              <a:t> </a:t>
            </a:r>
            <a:r>
              <a:rPr lang="en-US" sz="1600" dirty="0">
                <a:solidFill>
                  <a:schemeClr val="bg1"/>
                </a:solidFill>
                <a:latin typeface="+mn-lt"/>
              </a:rPr>
              <a:t> – Ex 7:7  </a:t>
            </a:r>
            <a:r>
              <a:rPr lang="en-US" sz="1600" dirty="0" err="1">
                <a:solidFill>
                  <a:schemeClr val="bg1"/>
                </a:solidFill>
                <a:latin typeface="+mn-lt"/>
              </a:rPr>
              <a:t>Deut</a:t>
            </a:r>
            <a:r>
              <a:rPr lang="en-US" sz="1600" dirty="0">
                <a:solidFill>
                  <a:schemeClr val="bg1"/>
                </a:solidFill>
                <a:latin typeface="+mn-lt"/>
              </a:rPr>
              <a:t> 34:7</a:t>
            </a:r>
          </a:p>
        </p:txBody>
      </p:sp>
      <p:sp>
        <p:nvSpPr>
          <p:cNvPr id="31" name="Rectangle 30">
            <a:extLst>
              <a:ext uri="{FF2B5EF4-FFF2-40B4-BE49-F238E27FC236}">
                <a16:creationId xmlns:a16="http://schemas.microsoft.com/office/drawing/2014/main" id="{89F0074E-20D0-ECF6-75E0-1EB764364E1F}"/>
              </a:ext>
            </a:extLst>
          </p:cNvPr>
          <p:cNvSpPr/>
          <p:nvPr/>
        </p:nvSpPr>
        <p:spPr>
          <a:xfrm>
            <a:off x="11142385" y="876986"/>
            <a:ext cx="879039" cy="153904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100" dirty="0"/>
              <a:t>Temple Completed during Solomon’s 11 yr reign</a:t>
            </a:r>
          </a:p>
          <a:p>
            <a:pPr algn="ctr" eaLnBrk="1" fontAlgn="auto" hangingPunct="1">
              <a:spcBef>
                <a:spcPts val="0"/>
              </a:spcBef>
              <a:spcAft>
                <a:spcPts val="0"/>
              </a:spcAft>
              <a:defRPr/>
            </a:pPr>
            <a:r>
              <a:rPr lang="en-US" sz="1100" dirty="0"/>
              <a:t>1 King 6:37-38</a:t>
            </a:r>
          </a:p>
        </p:txBody>
      </p:sp>
      <p:sp>
        <p:nvSpPr>
          <p:cNvPr id="32" name="TextBox 31">
            <a:extLst>
              <a:ext uri="{FF2B5EF4-FFF2-40B4-BE49-F238E27FC236}">
                <a16:creationId xmlns:a16="http://schemas.microsoft.com/office/drawing/2014/main" id="{DC9124D9-4012-AA6F-5B31-43551A4F82F6}"/>
              </a:ext>
            </a:extLst>
          </p:cNvPr>
          <p:cNvSpPr txBox="1"/>
          <p:nvPr/>
        </p:nvSpPr>
        <p:spPr>
          <a:xfrm>
            <a:off x="-26988" y="893763"/>
            <a:ext cx="1931988" cy="254000"/>
          </a:xfrm>
          <a:prstGeom prst="rect">
            <a:avLst/>
          </a:prstGeom>
          <a:solidFill>
            <a:schemeClr val="accent5">
              <a:lumMod val="75000"/>
            </a:schemeClr>
          </a:solidFill>
        </p:spPr>
        <p:txBody>
          <a:bodyPr>
            <a:spAutoFit/>
          </a:bodyPr>
          <a:lstStyle/>
          <a:p>
            <a:pPr eaLnBrk="1" fontAlgn="auto" hangingPunct="1">
              <a:spcBef>
                <a:spcPts val="0"/>
              </a:spcBef>
              <a:spcAft>
                <a:spcPts val="0"/>
              </a:spcAft>
              <a:defRPr/>
            </a:pPr>
            <a:r>
              <a:rPr lang="en-US" sz="1050" dirty="0">
                <a:solidFill>
                  <a:schemeClr val="bg1"/>
                </a:solidFill>
                <a:latin typeface="+mn-lt"/>
              </a:rPr>
              <a:t>Eder    430-year-old (Yr 2154)</a:t>
            </a:r>
          </a:p>
        </p:txBody>
      </p:sp>
      <p:sp>
        <p:nvSpPr>
          <p:cNvPr id="4171" name="TextBox 35">
            <a:extLst>
              <a:ext uri="{FF2B5EF4-FFF2-40B4-BE49-F238E27FC236}">
                <a16:creationId xmlns:a16="http://schemas.microsoft.com/office/drawing/2014/main" id="{5B797B49-E47D-9F9F-39DB-3409DE6622ED}"/>
              </a:ext>
            </a:extLst>
          </p:cNvPr>
          <p:cNvSpPr txBox="1">
            <a:spLocks noChangeArrowheads="1"/>
          </p:cNvSpPr>
          <p:nvPr/>
        </p:nvSpPr>
        <p:spPr bwMode="auto">
          <a:xfrm>
            <a:off x="1738313" y="5607050"/>
            <a:ext cx="3565525" cy="261938"/>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a:solidFill>
                  <a:schemeClr val="bg1"/>
                </a:solidFill>
              </a:rPr>
              <a:t>Esau  - Gen 25:25-26                              Age of death unknow</a:t>
            </a:r>
            <a:endParaRPr lang="en-US" altLang="en-US" sz="1400">
              <a:solidFill>
                <a:schemeClr val="bg1"/>
              </a:solidFill>
            </a:endParaRPr>
          </a:p>
        </p:txBody>
      </p:sp>
      <p:sp>
        <p:nvSpPr>
          <p:cNvPr id="15" name="TextBox 14">
            <a:extLst>
              <a:ext uri="{FF2B5EF4-FFF2-40B4-BE49-F238E27FC236}">
                <a16:creationId xmlns:a16="http://schemas.microsoft.com/office/drawing/2014/main" id="{CAFD1FED-BACD-4456-FFE6-8B820D65B736}"/>
              </a:ext>
            </a:extLst>
          </p:cNvPr>
          <p:cNvSpPr txBox="1"/>
          <p:nvPr/>
        </p:nvSpPr>
        <p:spPr>
          <a:xfrm>
            <a:off x="9076891" y="5419287"/>
            <a:ext cx="1702962" cy="93871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100" dirty="0"/>
              <a:t>1 Kings 6:1 &amp; 2 </a:t>
            </a:r>
            <a:r>
              <a:rPr lang="en-US" sz="1100" dirty="0" err="1"/>
              <a:t>Chor</a:t>
            </a:r>
            <a:r>
              <a:rPr lang="en-US" sz="1100" dirty="0"/>
              <a:t> 9:29: </a:t>
            </a:r>
            <a:r>
              <a:rPr lang="en-US" sz="1100" b="1" dirty="0"/>
              <a:t>480 years </a:t>
            </a:r>
            <a:r>
              <a:rPr lang="en-US" sz="1100" dirty="0"/>
              <a:t>after left Egypt, Temple begin to build during Solomon’s 4th years reign over Israel</a:t>
            </a:r>
          </a:p>
        </p:txBody>
      </p:sp>
      <p:cxnSp>
        <p:nvCxnSpPr>
          <p:cNvPr id="11" name="Straight Arrow Connector 10">
            <a:extLst>
              <a:ext uri="{FF2B5EF4-FFF2-40B4-BE49-F238E27FC236}">
                <a16:creationId xmlns:a16="http://schemas.microsoft.com/office/drawing/2014/main" id="{BF08DA8C-24B2-42FD-6367-C8345B95006E}"/>
              </a:ext>
            </a:extLst>
          </p:cNvPr>
          <p:cNvCxnSpPr>
            <a:cxnSpLocks/>
          </p:cNvCxnSpPr>
          <p:nvPr/>
        </p:nvCxnSpPr>
        <p:spPr>
          <a:xfrm>
            <a:off x="9068499" y="6367244"/>
            <a:ext cx="1702965"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A86EC5B-C6FD-75DF-3FB9-2C3341AF81F6}"/>
              </a:ext>
            </a:extLst>
          </p:cNvPr>
          <p:cNvCxnSpPr>
            <a:cxnSpLocks/>
          </p:cNvCxnSpPr>
          <p:nvPr/>
        </p:nvCxnSpPr>
        <p:spPr>
          <a:xfrm flipH="1" flipV="1">
            <a:off x="10729520" y="864066"/>
            <a:ext cx="75500" cy="5511567"/>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7F68E-BD3E-2E56-32C8-5B98970EF01E}"/>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graphicFrame>
        <p:nvGraphicFramePr>
          <p:cNvPr id="4" name="Table 4">
            <a:extLst>
              <a:ext uri="{FF2B5EF4-FFF2-40B4-BE49-F238E27FC236}">
                <a16:creationId xmlns:a16="http://schemas.microsoft.com/office/drawing/2014/main" id="{269B1443-B383-748B-A534-2BC1C80E0F56}"/>
              </a:ext>
            </a:extLst>
          </p:cNvPr>
          <p:cNvGraphicFramePr>
            <a:graphicFrameLocks noGrp="1"/>
          </p:cNvGraphicFramePr>
          <p:nvPr/>
        </p:nvGraphicFramePr>
        <p:xfrm>
          <a:off x="0" y="623888"/>
          <a:ext cx="5576890" cy="276225"/>
        </p:xfrm>
        <a:graphic>
          <a:graphicData uri="http://schemas.openxmlformats.org/drawingml/2006/table">
            <a:tbl>
              <a:tblPr firstRow="1" bandRow="1">
                <a:tableStyleId>{5C22544A-7EE6-4342-B048-85BDC9FD1C3A}</a:tableStyleId>
              </a:tblPr>
              <a:tblGrid>
                <a:gridCol w="557689">
                  <a:extLst>
                    <a:ext uri="{9D8B030D-6E8A-4147-A177-3AD203B41FA5}">
                      <a16:colId xmlns:a16="http://schemas.microsoft.com/office/drawing/2014/main" val="20000"/>
                    </a:ext>
                  </a:extLst>
                </a:gridCol>
                <a:gridCol w="557689">
                  <a:extLst>
                    <a:ext uri="{9D8B030D-6E8A-4147-A177-3AD203B41FA5}">
                      <a16:colId xmlns:a16="http://schemas.microsoft.com/office/drawing/2014/main" val="20001"/>
                    </a:ext>
                  </a:extLst>
                </a:gridCol>
                <a:gridCol w="557689">
                  <a:extLst>
                    <a:ext uri="{9D8B030D-6E8A-4147-A177-3AD203B41FA5}">
                      <a16:colId xmlns:a16="http://schemas.microsoft.com/office/drawing/2014/main" val="20002"/>
                    </a:ext>
                  </a:extLst>
                </a:gridCol>
                <a:gridCol w="557689">
                  <a:extLst>
                    <a:ext uri="{9D8B030D-6E8A-4147-A177-3AD203B41FA5}">
                      <a16:colId xmlns:a16="http://schemas.microsoft.com/office/drawing/2014/main" val="20003"/>
                    </a:ext>
                  </a:extLst>
                </a:gridCol>
                <a:gridCol w="557689">
                  <a:extLst>
                    <a:ext uri="{9D8B030D-6E8A-4147-A177-3AD203B41FA5}">
                      <a16:colId xmlns:a16="http://schemas.microsoft.com/office/drawing/2014/main" val="20004"/>
                    </a:ext>
                  </a:extLst>
                </a:gridCol>
                <a:gridCol w="557689">
                  <a:extLst>
                    <a:ext uri="{9D8B030D-6E8A-4147-A177-3AD203B41FA5}">
                      <a16:colId xmlns:a16="http://schemas.microsoft.com/office/drawing/2014/main" val="20005"/>
                    </a:ext>
                  </a:extLst>
                </a:gridCol>
                <a:gridCol w="557689">
                  <a:extLst>
                    <a:ext uri="{9D8B030D-6E8A-4147-A177-3AD203B41FA5}">
                      <a16:colId xmlns:a16="http://schemas.microsoft.com/office/drawing/2014/main" val="20006"/>
                    </a:ext>
                  </a:extLst>
                </a:gridCol>
                <a:gridCol w="557689">
                  <a:extLst>
                    <a:ext uri="{9D8B030D-6E8A-4147-A177-3AD203B41FA5}">
                      <a16:colId xmlns:a16="http://schemas.microsoft.com/office/drawing/2014/main" val="20007"/>
                    </a:ext>
                  </a:extLst>
                </a:gridCol>
                <a:gridCol w="557689">
                  <a:extLst>
                    <a:ext uri="{9D8B030D-6E8A-4147-A177-3AD203B41FA5}">
                      <a16:colId xmlns:a16="http://schemas.microsoft.com/office/drawing/2014/main" val="20008"/>
                    </a:ext>
                  </a:extLst>
                </a:gridCol>
                <a:gridCol w="557689">
                  <a:extLst>
                    <a:ext uri="{9D8B030D-6E8A-4147-A177-3AD203B41FA5}">
                      <a16:colId xmlns:a16="http://schemas.microsoft.com/office/drawing/2014/main" val="20009"/>
                    </a:ext>
                  </a:extLst>
                </a:gridCol>
              </a:tblGrid>
              <a:tr h="276225">
                <a:tc>
                  <a:txBody>
                    <a:bodyPr/>
                    <a:lstStyle/>
                    <a:p>
                      <a:pPr algn="l"/>
                      <a:r>
                        <a:rPr lang="en-US" sz="1200" dirty="0"/>
                        <a:t>3247</a:t>
                      </a:r>
                    </a:p>
                  </a:txBody>
                  <a:tcPr marL="91445" marR="91445" marT="45657" marB="45657">
                    <a:solidFill>
                      <a:schemeClr val="bg2">
                        <a:lumMod val="75000"/>
                      </a:schemeClr>
                    </a:solidFill>
                  </a:tcPr>
                </a:tc>
                <a:tc>
                  <a:txBody>
                    <a:bodyPr/>
                    <a:lstStyle/>
                    <a:p>
                      <a:pPr algn="l"/>
                      <a:endParaRPr lang="en-US" sz="1200" dirty="0"/>
                    </a:p>
                  </a:txBody>
                  <a:tcPr marL="91445" marR="91445" marT="45657" marB="45657">
                    <a:solidFill>
                      <a:schemeClr val="bg2">
                        <a:lumMod val="75000"/>
                      </a:schemeClr>
                    </a:solidFill>
                  </a:tcPr>
                </a:tc>
                <a:tc>
                  <a:txBody>
                    <a:bodyPr/>
                    <a:lstStyle/>
                    <a:p>
                      <a:pPr algn="l"/>
                      <a:endParaRPr lang="en-US" sz="1200" dirty="0"/>
                    </a:p>
                  </a:txBody>
                  <a:tcPr marL="91445" marR="91445" marT="45657" marB="45657">
                    <a:solidFill>
                      <a:schemeClr val="bg2">
                        <a:lumMod val="75000"/>
                      </a:schemeClr>
                    </a:solidFill>
                  </a:tcPr>
                </a:tc>
                <a:tc>
                  <a:txBody>
                    <a:bodyPr/>
                    <a:lstStyle/>
                    <a:p>
                      <a:pPr algn="l"/>
                      <a:r>
                        <a:rPr lang="en-US" sz="1200" dirty="0"/>
                        <a:t>3264</a:t>
                      </a:r>
                    </a:p>
                  </a:txBody>
                  <a:tcPr marL="91445" marR="91445" marT="45657" marB="45657">
                    <a:solidFill>
                      <a:schemeClr val="bg2">
                        <a:lumMod val="75000"/>
                      </a:schemeClr>
                    </a:solidFill>
                  </a:tcPr>
                </a:tc>
                <a:tc>
                  <a:txBody>
                    <a:bodyPr/>
                    <a:lstStyle/>
                    <a:p>
                      <a:pPr algn="l"/>
                      <a:r>
                        <a:rPr lang="en-US" sz="1200" dirty="0"/>
                        <a:t>3267</a:t>
                      </a:r>
                    </a:p>
                  </a:txBody>
                  <a:tcPr marL="91445" marR="91445" marT="45657" marB="45657">
                    <a:solidFill>
                      <a:schemeClr val="bg2">
                        <a:lumMod val="75000"/>
                      </a:schemeClr>
                    </a:solidFill>
                  </a:tcPr>
                </a:tc>
                <a:tc>
                  <a:txBody>
                    <a:bodyPr/>
                    <a:lstStyle/>
                    <a:p>
                      <a:pPr algn="l"/>
                      <a:endParaRPr lang="en-US" sz="1200" dirty="0"/>
                    </a:p>
                  </a:txBody>
                  <a:tcPr marL="91445" marR="91445" marT="45657" marB="45657">
                    <a:solidFill>
                      <a:schemeClr val="bg2">
                        <a:lumMod val="75000"/>
                      </a:schemeClr>
                    </a:solidFill>
                  </a:tcPr>
                </a:tc>
                <a:tc>
                  <a:txBody>
                    <a:bodyPr/>
                    <a:lstStyle/>
                    <a:p>
                      <a:pPr algn="l"/>
                      <a:r>
                        <a:rPr lang="en-US" sz="1200" dirty="0"/>
                        <a:t>3306</a:t>
                      </a:r>
                    </a:p>
                  </a:txBody>
                  <a:tcPr marL="91445" marR="91445" marT="45657" marB="45657">
                    <a:solidFill>
                      <a:schemeClr val="bg2">
                        <a:lumMod val="75000"/>
                      </a:schemeClr>
                    </a:solidFill>
                  </a:tcPr>
                </a:tc>
                <a:tc>
                  <a:txBody>
                    <a:bodyPr/>
                    <a:lstStyle/>
                    <a:p>
                      <a:pPr algn="l"/>
                      <a:endParaRPr lang="en-US" sz="1200" dirty="0"/>
                    </a:p>
                  </a:txBody>
                  <a:tcPr marL="91445" marR="91445" marT="45657" marB="45657">
                    <a:solidFill>
                      <a:schemeClr val="bg2">
                        <a:lumMod val="75000"/>
                      </a:schemeClr>
                    </a:solidFill>
                  </a:tcPr>
                </a:tc>
                <a:tc>
                  <a:txBody>
                    <a:bodyPr/>
                    <a:lstStyle/>
                    <a:p>
                      <a:pPr algn="l"/>
                      <a:r>
                        <a:rPr lang="en-US" sz="1200" dirty="0"/>
                        <a:t>3331</a:t>
                      </a:r>
                    </a:p>
                  </a:txBody>
                  <a:tcPr marL="91445" marR="91445" marT="45657" marB="45657">
                    <a:solidFill>
                      <a:schemeClr val="bg2">
                        <a:lumMod val="75000"/>
                      </a:schemeClr>
                    </a:solidFill>
                  </a:tcPr>
                </a:tc>
                <a:tc>
                  <a:txBody>
                    <a:bodyPr/>
                    <a:lstStyle/>
                    <a:p>
                      <a:pPr algn="l"/>
                      <a:endParaRPr lang="en-US" sz="1200" dirty="0"/>
                    </a:p>
                  </a:txBody>
                  <a:tcPr marL="91445" marR="91445" marT="45657" marB="45657">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23" name="Table 4">
            <a:extLst>
              <a:ext uri="{FF2B5EF4-FFF2-40B4-BE49-F238E27FC236}">
                <a16:creationId xmlns:a16="http://schemas.microsoft.com/office/drawing/2014/main" id="{3ABEE48C-41D2-FF8A-5DFA-018099BC3CDF}"/>
              </a:ext>
            </a:extLst>
          </p:cNvPr>
          <p:cNvGraphicFramePr>
            <a:graphicFrameLocks noGrp="1"/>
          </p:cNvGraphicFramePr>
          <p:nvPr>
            <p:extLst>
              <p:ext uri="{D42A27DB-BD31-4B8C-83A1-F6EECF244321}">
                <p14:modId xmlns:p14="http://schemas.microsoft.com/office/powerpoint/2010/main" val="224635774"/>
              </p:ext>
            </p:extLst>
          </p:nvPr>
        </p:nvGraphicFramePr>
        <p:xfrm>
          <a:off x="5576888" y="628650"/>
          <a:ext cx="6615112" cy="274638"/>
        </p:xfrm>
        <a:graphic>
          <a:graphicData uri="http://schemas.openxmlformats.org/drawingml/2006/table">
            <a:tbl>
              <a:tblPr firstRow="1" bandRow="1">
                <a:tableStyleId>{5C22544A-7EE6-4342-B048-85BDC9FD1C3A}</a:tableStyleId>
              </a:tblPr>
              <a:tblGrid>
                <a:gridCol w="854392">
                  <a:extLst>
                    <a:ext uri="{9D8B030D-6E8A-4147-A177-3AD203B41FA5}">
                      <a16:colId xmlns:a16="http://schemas.microsoft.com/office/drawing/2014/main" val="20000"/>
                    </a:ext>
                  </a:extLst>
                </a:gridCol>
                <a:gridCol w="1030224">
                  <a:extLst>
                    <a:ext uri="{9D8B030D-6E8A-4147-A177-3AD203B41FA5}">
                      <a16:colId xmlns:a16="http://schemas.microsoft.com/office/drawing/2014/main" val="20001"/>
                    </a:ext>
                  </a:extLst>
                </a:gridCol>
                <a:gridCol w="2456688">
                  <a:extLst>
                    <a:ext uri="{9D8B030D-6E8A-4147-A177-3AD203B41FA5}">
                      <a16:colId xmlns:a16="http://schemas.microsoft.com/office/drawing/2014/main" val="20002"/>
                    </a:ext>
                  </a:extLst>
                </a:gridCol>
                <a:gridCol w="1719072">
                  <a:extLst>
                    <a:ext uri="{9D8B030D-6E8A-4147-A177-3AD203B41FA5}">
                      <a16:colId xmlns:a16="http://schemas.microsoft.com/office/drawing/2014/main" val="20003"/>
                    </a:ext>
                  </a:extLst>
                </a:gridCol>
                <a:gridCol w="554736">
                  <a:extLst>
                    <a:ext uri="{9D8B030D-6E8A-4147-A177-3AD203B41FA5}">
                      <a16:colId xmlns:a16="http://schemas.microsoft.com/office/drawing/2014/main" val="20004"/>
                    </a:ext>
                  </a:extLst>
                </a:gridCol>
              </a:tblGrid>
              <a:tr h="274638">
                <a:tc>
                  <a:txBody>
                    <a:bodyPr/>
                    <a:lstStyle/>
                    <a:p>
                      <a:pPr algn="l"/>
                      <a:r>
                        <a:rPr lang="en-US" sz="1200" dirty="0"/>
                        <a:t>3339</a:t>
                      </a:r>
                    </a:p>
                  </a:txBody>
                  <a:tcPr marL="91436" marR="91436" marT="45773" marB="45773">
                    <a:solidFill>
                      <a:schemeClr val="bg2">
                        <a:lumMod val="75000"/>
                      </a:schemeClr>
                    </a:solidFill>
                  </a:tcPr>
                </a:tc>
                <a:tc>
                  <a:txBody>
                    <a:bodyPr/>
                    <a:lstStyle/>
                    <a:p>
                      <a:pPr algn="l"/>
                      <a:r>
                        <a:rPr lang="en-US" sz="1200" dirty="0"/>
                        <a:t>3341</a:t>
                      </a:r>
                    </a:p>
                  </a:txBody>
                  <a:tcPr marL="91436" marR="91436" marT="45773" marB="45773">
                    <a:solidFill>
                      <a:schemeClr val="bg2">
                        <a:lumMod val="75000"/>
                      </a:schemeClr>
                    </a:solidFill>
                  </a:tcPr>
                </a:tc>
                <a:tc>
                  <a:txBody>
                    <a:bodyPr/>
                    <a:lstStyle/>
                    <a:p>
                      <a:pPr algn="l"/>
                      <a:r>
                        <a:rPr lang="en-US" sz="1200" dirty="0"/>
                        <a:t>3347</a:t>
                      </a:r>
                    </a:p>
                  </a:txBody>
                  <a:tcPr marL="91436" marR="91436" marT="45773" marB="45773">
                    <a:solidFill>
                      <a:schemeClr val="bg2">
                        <a:lumMod val="75000"/>
                      </a:schemeClr>
                    </a:solidFill>
                  </a:tcPr>
                </a:tc>
                <a:tc>
                  <a:txBody>
                    <a:bodyPr/>
                    <a:lstStyle/>
                    <a:p>
                      <a:pPr algn="l"/>
                      <a:r>
                        <a:rPr lang="en-US" sz="1200" dirty="0"/>
                        <a:t>3387</a:t>
                      </a:r>
                    </a:p>
                  </a:txBody>
                  <a:tcPr marL="91436" marR="91436" marT="45773" marB="45773">
                    <a:solidFill>
                      <a:schemeClr val="bg2">
                        <a:lumMod val="75000"/>
                      </a:schemeClr>
                    </a:solidFill>
                  </a:tcPr>
                </a:tc>
                <a:tc>
                  <a:txBody>
                    <a:bodyPr/>
                    <a:lstStyle/>
                    <a:p>
                      <a:pPr algn="l"/>
                      <a:r>
                        <a:rPr lang="en-US" sz="1100" dirty="0"/>
                        <a:t>3416</a:t>
                      </a:r>
                    </a:p>
                  </a:txBody>
                  <a:tcPr marL="91436" marR="91436" marT="45773" marB="45773">
                    <a:solidFill>
                      <a:schemeClr val="bg2">
                        <a:lumMod val="75000"/>
                      </a:schemeClr>
                    </a:solidFill>
                  </a:tcPr>
                </a:tc>
                <a:extLst>
                  <a:ext uri="{0D108BD9-81ED-4DB2-BD59-A6C34878D82A}">
                    <a16:rowId xmlns:a16="http://schemas.microsoft.com/office/drawing/2014/main" val="10000"/>
                  </a:ext>
                </a:extLst>
              </a:tr>
            </a:tbl>
          </a:graphicData>
        </a:graphic>
      </p:graphicFrame>
      <p:sp>
        <p:nvSpPr>
          <p:cNvPr id="7" name="TextBox 6">
            <a:extLst>
              <a:ext uri="{FF2B5EF4-FFF2-40B4-BE49-F238E27FC236}">
                <a16:creationId xmlns:a16="http://schemas.microsoft.com/office/drawing/2014/main" id="{CFF57DFC-3845-38AF-7802-2546F39942A1}"/>
              </a:ext>
            </a:extLst>
          </p:cNvPr>
          <p:cNvSpPr txBox="1"/>
          <p:nvPr/>
        </p:nvSpPr>
        <p:spPr>
          <a:xfrm>
            <a:off x="-15875" y="989013"/>
            <a:ext cx="1738313" cy="508000"/>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900" dirty="0">
                <a:solidFill>
                  <a:schemeClr val="bg1">
                    <a:lumMod val="95000"/>
                  </a:schemeClr>
                </a:solidFill>
                <a:latin typeface="+mn-lt"/>
              </a:rPr>
              <a:t>Rehoboam, was 41 years old when he became king of Judah</a:t>
            </a:r>
          </a:p>
          <a:p>
            <a:pPr eaLnBrk="1" fontAlgn="auto" hangingPunct="1">
              <a:spcBef>
                <a:spcPts val="0"/>
              </a:spcBef>
              <a:spcAft>
                <a:spcPts val="0"/>
              </a:spcAft>
              <a:defRPr/>
            </a:pPr>
            <a:r>
              <a:rPr lang="en-US" sz="900" dirty="0">
                <a:solidFill>
                  <a:schemeClr val="bg1">
                    <a:lumMod val="95000"/>
                  </a:schemeClr>
                </a:solidFill>
                <a:latin typeface="+mn-lt"/>
              </a:rPr>
              <a:t>1 Kings 14:21-31</a:t>
            </a:r>
          </a:p>
        </p:txBody>
      </p:sp>
      <p:sp>
        <p:nvSpPr>
          <p:cNvPr id="9" name="TextBox 8">
            <a:extLst>
              <a:ext uri="{FF2B5EF4-FFF2-40B4-BE49-F238E27FC236}">
                <a16:creationId xmlns:a16="http://schemas.microsoft.com/office/drawing/2014/main" id="{EDB621A9-DB8C-3DE1-046F-99CBD64C0AC0}"/>
              </a:ext>
            </a:extLst>
          </p:cNvPr>
          <p:cNvSpPr txBox="1"/>
          <p:nvPr/>
        </p:nvSpPr>
        <p:spPr>
          <a:xfrm>
            <a:off x="1733550" y="989013"/>
            <a:ext cx="522288" cy="1169551"/>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000" dirty="0">
                <a:solidFill>
                  <a:schemeClr val="bg1">
                    <a:lumMod val="95000"/>
                  </a:schemeClr>
                </a:solidFill>
                <a:latin typeface="+mn-lt"/>
              </a:rPr>
              <a:t>Abijah – rule Judah for 3-year 1 King 15:1</a:t>
            </a:r>
          </a:p>
        </p:txBody>
      </p:sp>
      <p:sp>
        <p:nvSpPr>
          <p:cNvPr id="11" name="TextBox 10">
            <a:extLst>
              <a:ext uri="{FF2B5EF4-FFF2-40B4-BE49-F238E27FC236}">
                <a16:creationId xmlns:a16="http://schemas.microsoft.com/office/drawing/2014/main" id="{4CA6CFA4-5B9D-5606-F60D-7F03FA24B442}"/>
              </a:ext>
            </a:extLst>
          </p:cNvPr>
          <p:cNvSpPr txBox="1"/>
          <p:nvPr/>
        </p:nvSpPr>
        <p:spPr>
          <a:xfrm>
            <a:off x="2270125" y="989013"/>
            <a:ext cx="1112838" cy="554037"/>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000" dirty="0">
                <a:solidFill>
                  <a:schemeClr val="bg1">
                    <a:lumMod val="95000"/>
                  </a:schemeClr>
                </a:solidFill>
                <a:latin typeface="+mn-lt"/>
              </a:rPr>
              <a:t>Asa rule Judah 39 yr  2 </a:t>
            </a:r>
            <a:r>
              <a:rPr lang="en-US" sz="1000" dirty="0" err="1">
                <a:solidFill>
                  <a:schemeClr val="bg1">
                    <a:lumMod val="95000"/>
                  </a:schemeClr>
                </a:solidFill>
                <a:latin typeface="+mn-lt"/>
              </a:rPr>
              <a:t>Chro</a:t>
            </a:r>
            <a:r>
              <a:rPr lang="en-US" sz="1000" dirty="0">
                <a:solidFill>
                  <a:schemeClr val="bg1">
                    <a:lumMod val="95000"/>
                  </a:schemeClr>
                </a:solidFill>
                <a:latin typeface="+mn-lt"/>
              </a:rPr>
              <a:t> 16:11-14</a:t>
            </a:r>
          </a:p>
        </p:txBody>
      </p:sp>
      <p:sp>
        <p:nvSpPr>
          <p:cNvPr id="12" name="TextBox 11">
            <a:extLst>
              <a:ext uri="{FF2B5EF4-FFF2-40B4-BE49-F238E27FC236}">
                <a16:creationId xmlns:a16="http://schemas.microsoft.com/office/drawing/2014/main" id="{C0A6514F-4321-F465-3B85-ED2FB0E95B2C}"/>
              </a:ext>
            </a:extLst>
          </p:cNvPr>
          <p:cNvSpPr txBox="1"/>
          <p:nvPr/>
        </p:nvSpPr>
        <p:spPr>
          <a:xfrm>
            <a:off x="3413125" y="989013"/>
            <a:ext cx="1022350" cy="708025"/>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000" dirty="0">
                <a:solidFill>
                  <a:schemeClr val="bg1">
                    <a:lumMod val="95000"/>
                  </a:schemeClr>
                </a:solidFill>
                <a:latin typeface="+mn-lt"/>
              </a:rPr>
              <a:t>Jehoshaphat ruled Judah for 25 years 1 King 22:41-42</a:t>
            </a:r>
          </a:p>
        </p:txBody>
      </p:sp>
      <p:sp>
        <p:nvSpPr>
          <p:cNvPr id="13" name="TextBox 12">
            <a:extLst>
              <a:ext uri="{FF2B5EF4-FFF2-40B4-BE49-F238E27FC236}">
                <a16:creationId xmlns:a16="http://schemas.microsoft.com/office/drawing/2014/main" id="{CC4C22E6-83D1-D5BE-D0FA-1C0B7F040C45}"/>
              </a:ext>
            </a:extLst>
          </p:cNvPr>
          <p:cNvSpPr txBox="1"/>
          <p:nvPr/>
        </p:nvSpPr>
        <p:spPr>
          <a:xfrm>
            <a:off x="4457383" y="989013"/>
            <a:ext cx="1112837" cy="554037"/>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000" dirty="0">
                <a:solidFill>
                  <a:schemeClr val="bg1">
                    <a:lumMod val="95000"/>
                  </a:schemeClr>
                </a:solidFill>
                <a:latin typeface="+mn-lt"/>
              </a:rPr>
              <a:t>king </a:t>
            </a:r>
            <a:r>
              <a:rPr lang="en-US" sz="1000" dirty="0" err="1">
                <a:solidFill>
                  <a:schemeClr val="bg1">
                    <a:lumMod val="95000"/>
                  </a:schemeClr>
                </a:solidFill>
                <a:latin typeface="+mn-lt"/>
              </a:rPr>
              <a:t>Jehoram</a:t>
            </a:r>
            <a:r>
              <a:rPr lang="en-US" sz="1000" dirty="0">
                <a:solidFill>
                  <a:schemeClr val="bg1">
                    <a:lumMod val="95000"/>
                  </a:schemeClr>
                </a:solidFill>
                <a:latin typeface="+mn-lt"/>
              </a:rPr>
              <a:t> rule Judah – 2 Kings 8:16-24</a:t>
            </a:r>
          </a:p>
        </p:txBody>
      </p:sp>
      <p:sp>
        <p:nvSpPr>
          <p:cNvPr id="14" name="TextBox 13">
            <a:extLst>
              <a:ext uri="{FF2B5EF4-FFF2-40B4-BE49-F238E27FC236}">
                <a16:creationId xmlns:a16="http://schemas.microsoft.com/office/drawing/2014/main" id="{ABAB2AC5-2A7B-80C5-EAC0-5FFB3A35BD43}"/>
              </a:ext>
            </a:extLst>
          </p:cNvPr>
          <p:cNvSpPr txBox="1"/>
          <p:nvPr/>
        </p:nvSpPr>
        <p:spPr>
          <a:xfrm>
            <a:off x="5598287" y="989013"/>
            <a:ext cx="808609" cy="1015663"/>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000" dirty="0">
                <a:solidFill>
                  <a:schemeClr val="bg1">
                    <a:lumMod val="95000"/>
                  </a:schemeClr>
                </a:solidFill>
                <a:latin typeface="+mn-lt"/>
              </a:rPr>
              <a:t>King </a:t>
            </a:r>
            <a:r>
              <a:rPr lang="en-US" sz="1000" dirty="0">
                <a:solidFill>
                  <a:schemeClr val="bg1">
                    <a:lumMod val="95000"/>
                  </a:schemeClr>
                </a:solidFill>
                <a:latin typeface="Roboto" panose="02000000000000000000" pitchFamily="2" charset="0"/>
              </a:rPr>
              <a:t>Ahaziah only rule 2 yr  </a:t>
            </a:r>
          </a:p>
          <a:p>
            <a:pPr eaLnBrk="1" fontAlgn="auto" hangingPunct="1">
              <a:spcBef>
                <a:spcPts val="0"/>
              </a:spcBef>
              <a:spcAft>
                <a:spcPts val="0"/>
              </a:spcAft>
              <a:defRPr/>
            </a:pPr>
            <a:r>
              <a:rPr lang="en-US" sz="1000" dirty="0">
                <a:solidFill>
                  <a:schemeClr val="bg1">
                    <a:lumMod val="95000"/>
                  </a:schemeClr>
                </a:solidFill>
                <a:latin typeface="Roboto" panose="02000000000000000000" pitchFamily="2" charset="0"/>
              </a:rPr>
              <a:t>2 King 8:25-26</a:t>
            </a:r>
            <a:endParaRPr lang="en-US" sz="1000" dirty="0">
              <a:solidFill>
                <a:schemeClr val="bg1">
                  <a:lumMod val="95000"/>
                </a:schemeClr>
              </a:solidFill>
              <a:latin typeface="+mn-lt"/>
            </a:endParaRPr>
          </a:p>
        </p:txBody>
      </p:sp>
      <p:sp>
        <p:nvSpPr>
          <p:cNvPr id="16" name="TextBox 15">
            <a:extLst>
              <a:ext uri="{FF2B5EF4-FFF2-40B4-BE49-F238E27FC236}">
                <a16:creationId xmlns:a16="http://schemas.microsoft.com/office/drawing/2014/main" id="{0405135F-2898-81A3-DE52-B0B5BDCFBBD1}"/>
              </a:ext>
            </a:extLst>
          </p:cNvPr>
          <p:cNvSpPr txBox="1"/>
          <p:nvPr/>
        </p:nvSpPr>
        <p:spPr>
          <a:xfrm>
            <a:off x="7485888" y="989013"/>
            <a:ext cx="2450591" cy="577081"/>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050" dirty="0">
                <a:solidFill>
                  <a:schemeClr val="bg1">
                    <a:lumMod val="95000"/>
                  </a:schemeClr>
                </a:solidFill>
                <a:latin typeface="+mn-lt"/>
              </a:rPr>
              <a:t>King </a:t>
            </a:r>
            <a:r>
              <a:rPr lang="en-US" sz="1050" b="1" dirty="0" err="1">
                <a:solidFill>
                  <a:schemeClr val="bg1">
                    <a:lumMod val="95000"/>
                  </a:schemeClr>
                </a:solidFill>
                <a:latin typeface="Roboto" panose="02000000000000000000" pitchFamily="2" charset="0"/>
              </a:rPr>
              <a:t>Joash</a:t>
            </a:r>
            <a:r>
              <a:rPr lang="en-US" sz="1050" dirty="0">
                <a:solidFill>
                  <a:schemeClr val="bg1">
                    <a:lumMod val="95000"/>
                  </a:schemeClr>
                </a:solidFill>
                <a:latin typeface="Roboto" panose="02000000000000000000" pitchFamily="2" charset="0"/>
              </a:rPr>
              <a:t> </a:t>
            </a:r>
          </a:p>
          <a:p>
            <a:pPr eaLnBrk="1" fontAlgn="auto" hangingPunct="1">
              <a:spcBef>
                <a:spcPts val="0"/>
              </a:spcBef>
              <a:spcAft>
                <a:spcPts val="0"/>
              </a:spcAft>
              <a:defRPr/>
            </a:pPr>
            <a:r>
              <a:rPr lang="en-US" sz="1050" dirty="0">
                <a:solidFill>
                  <a:schemeClr val="bg1">
                    <a:lumMod val="95000"/>
                  </a:schemeClr>
                </a:solidFill>
                <a:latin typeface="Roboto" panose="02000000000000000000" pitchFamily="2" charset="0"/>
              </a:rPr>
              <a:t>At 7-year-old rule Judah for 40 </a:t>
            </a:r>
            <a:r>
              <a:rPr lang="en-US" sz="1050" dirty="0" err="1">
                <a:solidFill>
                  <a:schemeClr val="bg1">
                    <a:lumMod val="95000"/>
                  </a:schemeClr>
                </a:solidFill>
                <a:latin typeface="Roboto" panose="02000000000000000000" pitchFamily="2" charset="0"/>
              </a:rPr>
              <a:t>yr</a:t>
            </a:r>
            <a:endParaRPr lang="en-US" sz="1050" dirty="0">
              <a:solidFill>
                <a:schemeClr val="bg1">
                  <a:lumMod val="95000"/>
                </a:schemeClr>
              </a:solidFill>
              <a:latin typeface="Roboto" panose="02000000000000000000" pitchFamily="2" charset="0"/>
            </a:endParaRPr>
          </a:p>
          <a:p>
            <a:pPr eaLnBrk="1" fontAlgn="auto" hangingPunct="1">
              <a:spcBef>
                <a:spcPts val="0"/>
              </a:spcBef>
              <a:spcAft>
                <a:spcPts val="0"/>
              </a:spcAft>
              <a:defRPr/>
            </a:pPr>
            <a:r>
              <a:rPr lang="en-US" sz="1050" dirty="0">
                <a:solidFill>
                  <a:schemeClr val="bg1">
                    <a:lumMod val="95000"/>
                  </a:schemeClr>
                </a:solidFill>
                <a:latin typeface="+mn-lt"/>
              </a:rPr>
              <a:t>2 Kings 11:21-12:1 </a:t>
            </a:r>
          </a:p>
        </p:txBody>
      </p:sp>
      <p:sp>
        <p:nvSpPr>
          <p:cNvPr id="20" name="TextBox 19">
            <a:extLst>
              <a:ext uri="{FF2B5EF4-FFF2-40B4-BE49-F238E27FC236}">
                <a16:creationId xmlns:a16="http://schemas.microsoft.com/office/drawing/2014/main" id="{7C901563-1841-C24D-AD11-D58C01F79074}"/>
              </a:ext>
            </a:extLst>
          </p:cNvPr>
          <p:cNvSpPr txBox="1"/>
          <p:nvPr/>
        </p:nvSpPr>
        <p:spPr>
          <a:xfrm>
            <a:off x="6425185" y="981075"/>
            <a:ext cx="1042416" cy="1015663"/>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200" dirty="0">
                <a:solidFill>
                  <a:schemeClr val="bg1">
                    <a:lumMod val="95000"/>
                  </a:schemeClr>
                </a:solidFill>
                <a:latin typeface="+mn-lt"/>
              </a:rPr>
              <a:t>Queen </a:t>
            </a:r>
            <a:r>
              <a:rPr lang="en-US" sz="1200" dirty="0" err="1">
                <a:solidFill>
                  <a:schemeClr val="bg1">
                    <a:lumMod val="95000"/>
                  </a:schemeClr>
                </a:solidFill>
                <a:latin typeface="+mn-lt"/>
              </a:rPr>
              <a:t>Athalia</a:t>
            </a:r>
            <a:r>
              <a:rPr lang="en-US" sz="1200" dirty="0">
                <a:solidFill>
                  <a:schemeClr val="bg1">
                    <a:lumMod val="95000"/>
                  </a:schemeClr>
                </a:solidFill>
                <a:latin typeface="+mn-lt"/>
              </a:rPr>
              <a:t> ruled after King Ahaziah 2 Kings 11:3 </a:t>
            </a:r>
          </a:p>
        </p:txBody>
      </p:sp>
      <p:sp>
        <p:nvSpPr>
          <p:cNvPr id="24" name="TextBox 23">
            <a:extLst>
              <a:ext uri="{FF2B5EF4-FFF2-40B4-BE49-F238E27FC236}">
                <a16:creationId xmlns:a16="http://schemas.microsoft.com/office/drawing/2014/main" id="{E8318BC1-3EA0-F4F4-D67F-96F60E1BC57D}"/>
              </a:ext>
            </a:extLst>
          </p:cNvPr>
          <p:cNvSpPr txBox="1"/>
          <p:nvPr/>
        </p:nvSpPr>
        <p:spPr>
          <a:xfrm>
            <a:off x="9930384" y="3865563"/>
            <a:ext cx="2261616" cy="830997"/>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nn-NO" sz="1200" dirty="0">
                <a:solidFill>
                  <a:schemeClr val="bg1">
                    <a:lumMod val="95000"/>
                  </a:schemeClr>
                </a:solidFill>
                <a:latin typeface="Helvetica Neue"/>
              </a:rPr>
              <a:t>King Jeroboam II rule Isreal for 41 yr 2 Kings 14: 23 – 29</a:t>
            </a:r>
          </a:p>
          <a:p>
            <a:pPr eaLnBrk="1" fontAlgn="auto" hangingPunct="1">
              <a:spcBef>
                <a:spcPts val="0"/>
              </a:spcBef>
              <a:spcAft>
                <a:spcPts val="0"/>
              </a:spcAft>
              <a:defRPr/>
            </a:pPr>
            <a:endParaRPr lang="nn-NO" sz="1200" dirty="0">
              <a:solidFill>
                <a:schemeClr val="bg1">
                  <a:lumMod val="95000"/>
                </a:schemeClr>
              </a:solidFill>
              <a:latin typeface="Helvetica Neue"/>
            </a:endParaRPr>
          </a:p>
          <a:p>
            <a:pPr eaLnBrk="1" fontAlgn="auto" hangingPunct="1">
              <a:spcBef>
                <a:spcPts val="0"/>
              </a:spcBef>
              <a:spcAft>
                <a:spcPts val="0"/>
              </a:spcAft>
              <a:defRPr/>
            </a:pPr>
            <a:endParaRPr lang="en-US" sz="1200" dirty="0">
              <a:solidFill>
                <a:schemeClr val="bg1">
                  <a:lumMod val="95000"/>
                </a:schemeClr>
              </a:solidFill>
              <a:latin typeface="+mn-lt"/>
            </a:endParaRPr>
          </a:p>
        </p:txBody>
      </p:sp>
      <p:sp>
        <p:nvSpPr>
          <p:cNvPr id="5170" name="TextBox 25">
            <a:extLst>
              <a:ext uri="{FF2B5EF4-FFF2-40B4-BE49-F238E27FC236}">
                <a16:creationId xmlns:a16="http://schemas.microsoft.com/office/drawing/2014/main" id="{D2008BE8-9E03-B730-CE6A-9205E37E0EC4}"/>
              </a:ext>
            </a:extLst>
          </p:cNvPr>
          <p:cNvSpPr txBox="1">
            <a:spLocks noChangeArrowheads="1"/>
          </p:cNvSpPr>
          <p:nvPr/>
        </p:nvSpPr>
        <p:spPr bwMode="auto">
          <a:xfrm>
            <a:off x="10593007" y="1729423"/>
            <a:ext cx="8270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Year 3402</a:t>
            </a:r>
          </a:p>
        </p:txBody>
      </p:sp>
      <p:cxnSp>
        <p:nvCxnSpPr>
          <p:cNvPr id="27" name="Straight Connector 26">
            <a:extLst>
              <a:ext uri="{FF2B5EF4-FFF2-40B4-BE49-F238E27FC236}">
                <a16:creationId xmlns:a16="http://schemas.microsoft.com/office/drawing/2014/main" id="{14517F4E-38AC-0DB6-A0E3-B0BDFFD6E48E}"/>
              </a:ext>
            </a:extLst>
          </p:cNvPr>
          <p:cNvCxnSpPr>
            <a:cxnSpLocks/>
            <a:stCxn id="5170" idx="2"/>
          </p:cNvCxnSpPr>
          <p:nvPr/>
        </p:nvCxnSpPr>
        <p:spPr>
          <a:xfrm flipH="1">
            <a:off x="9916668" y="1991360"/>
            <a:ext cx="1089883" cy="185293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2AD82A3D-1921-828F-7547-51F84820BCFE}"/>
              </a:ext>
            </a:extLst>
          </p:cNvPr>
          <p:cNvSpPr txBox="1"/>
          <p:nvPr/>
        </p:nvSpPr>
        <p:spPr>
          <a:xfrm>
            <a:off x="9948671" y="996950"/>
            <a:ext cx="1675003" cy="600075"/>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100" dirty="0">
                <a:solidFill>
                  <a:schemeClr val="bg1">
                    <a:lumMod val="95000"/>
                  </a:schemeClr>
                </a:solidFill>
                <a:latin typeface="+mn-lt"/>
              </a:rPr>
              <a:t>King </a:t>
            </a:r>
            <a:r>
              <a:rPr lang="en-US" sz="1100" b="1" dirty="0">
                <a:solidFill>
                  <a:schemeClr val="bg1">
                    <a:lumMod val="95000"/>
                  </a:schemeClr>
                </a:solidFill>
                <a:latin typeface="Roboto" panose="02000000000000000000" pitchFamily="2" charset="0"/>
              </a:rPr>
              <a:t>Amaziah</a:t>
            </a:r>
            <a:r>
              <a:rPr lang="en-US" sz="1100" dirty="0">
                <a:solidFill>
                  <a:schemeClr val="bg1">
                    <a:lumMod val="95000"/>
                  </a:schemeClr>
                </a:solidFill>
                <a:latin typeface="Roboto" panose="02000000000000000000" pitchFamily="2" charset="0"/>
              </a:rPr>
              <a:t> </a:t>
            </a:r>
          </a:p>
          <a:p>
            <a:pPr eaLnBrk="1" fontAlgn="auto" hangingPunct="1">
              <a:spcBef>
                <a:spcPts val="0"/>
              </a:spcBef>
              <a:spcAft>
                <a:spcPts val="0"/>
              </a:spcAft>
              <a:defRPr/>
            </a:pPr>
            <a:r>
              <a:rPr lang="en-US" sz="1100" dirty="0">
                <a:solidFill>
                  <a:schemeClr val="bg1">
                    <a:lumMod val="95000"/>
                  </a:schemeClr>
                </a:solidFill>
                <a:latin typeface="Roboto" panose="02000000000000000000" pitchFamily="2" charset="0"/>
              </a:rPr>
              <a:t>rule Judah</a:t>
            </a:r>
          </a:p>
          <a:p>
            <a:pPr eaLnBrk="1" fontAlgn="auto" hangingPunct="1">
              <a:spcBef>
                <a:spcPts val="0"/>
              </a:spcBef>
              <a:spcAft>
                <a:spcPts val="0"/>
              </a:spcAft>
              <a:defRPr/>
            </a:pPr>
            <a:r>
              <a:rPr lang="en-US" sz="1100" dirty="0">
                <a:solidFill>
                  <a:schemeClr val="bg1">
                    <a:lumMod val="95000"/>
                  </a:schemeClr>
                </a:solidFill>
                <a:latin typeface="+mn-lt"/>
              </a:rPr>
              <a:t>2 Kings 14:1-2, 17</a:t>
            </a:r>
          </a:p>
        </p:txBody>
      </p:sp>
      <p:sp>
        <p:nvSpPr>
          <p:cNvPr id="10" name="TextBox 9">
            <a:extLst>
              <a:ext uri="{FF2B5EF4-FFF2-40B4-BE49-F238E27FC236}">
                <a16:creationId xmlns:a16="http://schemas.microsoft.com/office/drawing/2014/main" id="{DF278DF0-76C8-58BA-1CF4-3F43E89F54EA}"/>
              </a:ext>
            </a:extLst>
          </p:cNvPr>
          <p:cNvSpPr txBox="1"/>
          <p:nvPr/>
        </p:nvSpPr>
        <p:spPr>
          <a:xfrm>
            <a:off x="8827008" y="3859467"/>
            <a:ext cx="1072896" cy="1015663"/>
          </a:xfrm>
          <a:prstGeom prst="rect">
            <a:avLst/>
          </a:prstGeom>
          <a:solidFill>
            <a:schemeClr val="accent4">
              <a:lumMod val="75000"/>
            </a:schemeClr>
          </a:solidFill>
        </p:spPr>
        <p:txBody>
          <a:bodyPr wrap="square">
            <a:spAutoFit/>
          </a:bodyPr>
          <a:lstStyle/>
          <a:p>
            <a:r>
              <a:rPr lang="en-US" sz="1200" dirty="0" err="1">
                <a:solidFill>
                  <a:schemeClr val="bg1"/>
                </a:solidFill>
              </a:rPr>
              <a:t>Joash</a:t>
            </a:r>
            <a:r>
              <a:rPr lang="en-US" sz="1200" dirty="0">
                <a:solidFill>
                  <a:schemeClr val="bg1"/>
                </a:solidFill>
              </a:rPr>
              <a:t> (Jehoash) king of Israel for 16 </a:t>
            </a:r>
            <a:r>
              <a:rPr lang="en-US" sz="1200" dirty="0" err="1">
                <a:solidFill>
                  <a:schemeClr val="bg1"/>
                </a:solidFill>
              </a:rPr>
              <a:t>yr</a:t>
            </a:r>
            <a:endParaRPr lang="en-US" sz="1200" dirty="0">
              <a:solidFill>
                <a:schemeClr val="bg1"/>
              </a:solidFill>
            </a:endParaRPr>
          </a:p>
          <a:p>
            <a:endParaRPr lang="en-US" sz="1200" dirty="0">
              <a:solidFill>
                <a:schemeClr val="bg1">
                  <a:lumMod val="95000"/>
                </a:schemeClr>
              </a:solidFill>
              <a:latin typeface="+mn-lt"/>
            </a:endParaRPr>
          </a:p>
        </p:txBody>
      </p:sp>
      <p:cxnSp>
        <p:nvCxnSpPr>
          <p:cNvPr id="15" name="Straight Connector 14">
            <a:extLst>
              <a:ext uri="{FF2B5EF4-FFF2-40B4-BE49-F238E27FC236}">
                <a16:creationId xmlns:a16="http://schemas.microsoft.com/office/drawing/2014/main" id="{D76A962E-DDC7-0572-FD89-8C4EB61C8B43}"/>
              </a:ext>
            </a:extLst>
          </p:cNvPr>
          <p:cNvCxnSpPr>
            <a:cxnSpLocks/>
            <a:stCxn id="18" idx="2"/>
          </p:cNvCxnSpPr>
          <p:nvPr/>
        </p:nvCxnSpPr>
        <p:spPr>
          <a:xfrm flipH="1">
            <a:off x="8766048" y="2107184"/>
            <a:ext cx="1033495" cy="17028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25">
            <a:extLst>
              <a:ext uri="{FF2B5EF4-FFF2-40B4-BE49-F238E27FC236}">
                <a16:creationId xmlns:a16="http://schemas.microsoft.com/office/drawing/2014/main" id="{0D1A1FC5-ED16-3549-C977-F2E54A7DAC58}"/>
              </a:ext>
            </a:extLst>
          </p:cNvPr>
          <p:cNvSpPr txBox="1">
            <a:spLocks noChangeArrowheads="1"/>
          </p:cNvSpPr>
          <p:nvPr/>
        </p:nvSpPr>
        <p:spPr bwMode="auto">
          <a:xfrm>
            <a:off x="9385999" y="1845247"/>
            <a:ext cx="8270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Year 3386</a:t>
            </a:r>
          </a:p>
        </p:txBody>
      </p:sp>
      <p:cxnSp>
        <p:nvCxnSpPr>
          <p:cNvPr id="21" name="Straight Connector 20">
            <a:extLst>
              <a:ext uri="{FF2B5EF4-FFF2-40B4-BE49-F238E27FC236}">
                <a16:creationId xmlns:a16="http://schemas.microsoft.com/office/drawing/2014/main" id="{CD2EEF4F-6E3A-1DA1-7087-DF055BAD11A7}"/>
              </a:ext>
            </a:extLst>
          </p:cNvPr>
          <p:cNvCxnSpPr>
            <a:cxnSpLocks/>
          </p:cNvCxnSpPr>
          <p:nvPr/>
        </p:nvCxnSpPr>
        <p:spPr>
          <a:xfrm>
            <a:off x="9837420" y="1623822"/>
            <a:ext cx="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A15258D4-FD88-C52B-3A27-7D39979DCC06}"/>
              </a:ext>
            </a:extLst>
          </p:cNvPr>
          <p:cNvSpPr txBox="1"/>
          <p:nvPr/>
        </p:nvSpPr>
        <p:spPr>
          <a:xfrm>
            <a:off x="9201912" y="2566416"/>
            <a:ext cx="1740408" cy="600164"/>
          </a:xfrm>
          <a:prstGeom prst="rect">
            <a:avLst/>
          </a:prstGeom>
          <a:ln w="38100"/>
        </p:spPr>
        <p:style>
          <a:lnRef idx="2">
            <a:schemeClr val="accent1"/>
          </a:lnRef>
          <a:fillRef idx="1">
            <a:schemeClr val="lt1"/>
          </a:fillRef>
          <a:effectRef idx="0">
            <a:schemeClr val="accent1"/>
          </a:effectRef>
          <a:fontRef idx="minor">
            <a:schemeClr val="dk1"/>
          </a:fontRef>
        </p:style>
        <p:txBody>
          <a:bodyPr wrap="square">
            <a:spAutoFit/>
          </a:bodyPr>
          <a:lstStyle/>
          <a:p>
            <a:r>
              <a:rPr lang="en-US" sz="1100" b="1" dirty="0"/>
              <a:t>Elisha was ill to death on the day Jehoash was King of Israel (2 Kings 13:14)</a:t>
            </a:r>
          </a:p>
        </p:txBody>
      </p:sp>
      <p:cxnSp>
        <p:nvCxnSpPr>
          <p:cNvPr id="28" name="Straight Connector 27">
            <a:extLst>
              <a:ext uri="{FF2B5EF4-FFF2-40B4-BE49-F238E27FC236}">
                <a16:creationId xmlns:a16="http://schemas.microsoft.com/office/drawing/2014/main" id="{41989E17-2084-A039-E748-DFAE86A1DA9D}"/>
              </a:ext>
            </a:extLst>
          </p:cNvPr>
          <p:cNvCxnSpPr>
            <a:cxnSpLocks/>
            <a:stCxn id="60" idx="2"/>
          </p:cNvCxnSpPr>
          <p:nvPr/>
        </p:nvCxnSpPr>
        <p:spPr>
          <a:xfrm flipH="1">
            <a:off x="6736080" y="2094665"/>
            <a:ext cx="2252695" cy="176410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377E500F-F0C2-190C-DD68-37A8DD4397CD}"/>
              </a:ext>
            </a:extLst>
          </p:cNvPr>
          <p:cNvSpPr txBox="1"/>
          <p:nvPr/>
        </p:nvSpPr>
        <p:spPr>
          <a:xfrm>
            <a:off x="6736080" y="3865563"/>
            <a:ext cx="2066544" cy="1015663"/>
          </a:xfrm>
          <a:prstGeom prst="rect">
            <a:avLst/>
          </a:prstGeom>
          <a:solidFill>
            <a:schemeClr val="accent4">
              <a:lumMod val="75000"/>
            </a:schemeClr>
          </a:solidFill>
        </p:spPr>
        <p:txBody>
          <a:bodyPr wrap="square">
            <a:spAutoFit/>
          </a:bodyPr>
          <a:lstStyle/>
          <a:p>
            <a:r>
              <a:rPr lang="en-US" sz="1200" b="0" i="0" dirty="0" err="1">
                <a:solidFill>
                  <a:schemeClr val="bg1"/>
                </a:solidFill>
                <a:effectLst/>
                <a:latin typeface="system-ui"/>
              </a:rPr>
              <a:t>Jehoahaz</a:t>
            </a:r>
            <a:r>
              <a:rPr lang="en-US" sz="1200" b="0" i="0" dirty="0">
                <a:solidFill>
                  <a:schemeClr val="bg1"/>
                </a:solidFill>
                <a:effectLst/>
                <a:latin typeface="system-ui"/>
              </a:rPr>
              <a:t> the son of Jehu began to reign over Israel 17 </a:t>
            </a:r>
            <a:r>
              <a:rPr lang="en-US" sz="1200" b="0" i="0" dirty="0" err="1">
                <a:solidFill>
                  <a:schemeClr val="bg1"/>
                </a:solidFill>
                <a:effectLst/>
                <a:latin typeface="system-ui"/>
              </a:rPr>
              <a:t>yr</a:t>
            </a:r>
            <a:r>
              <a:rPr lang="en-US" sz="1200" b="0" i="0" dirty="0">
                <a:solidFill>
                  <a:schemeClr val="bg1"/>
                </a:solidFill>
                <a:effectLst/>
                <a:latin typeface="system-ui"/>
              </a:rPr>
              <a:t> (2 Kings 13)</a:t>
            </a:r>
            <a:endParaRPr lang="en-US" sz="1200" dirty="0">
              <a:solidFill>
                <a:schemeClr val="bg1"/>
              </a:solidFill>
            </a:endParaRPr>
          </a:p>
          <a:p>
            <a:pPr eaLnBrk="1" fontAlgn="auto" hangingPunct="1">
              <a:spcBef>
                <a:spcPts val="0"/>
              </a:spcBef>
              <a:spcAft>
                <a:spcPts val="0"/>
              </a:spcAft>
              <a:defRPr/>
            </a:pPr>
            <a:endParaRPr lang="nn-NO" sz="1200" dirty="0">
              <a:solidFill>
                <a:schemeClr val="bg1">
                  <a:lumMod val="95000"/>
                </a:schemeClr>
              </a:solidFill>
              <a:latin typeface="Helvetica Neue"/>
            </a:endParaRPr>
          </a:p>
          <a:p>
            <a:pPr eaLnBrk="1" fontAlgn="auto" hangingPunct="1">
              <a:spcBef>
                <a:spcPts val="0"/>
              </a:spcBef>
              <a:spcAft>
                <a:spcPts val="0"/>
              </a:spcAft>
              <a:defRPr/>
            </a:pPr>
            <a:endParaRPr lang="en-US" sz="1200" dirty="0">
              <a:solidFill>
                <a:schemeClr val="bg1">
                  <a:lumMod val="95000"/>
                </a:schemeClr>
              </a:solidFill>
              <a:latin typeface="+mn-lt"/>
            </a:endParaRPr>
          </a:p>
        </p:txBody>
      </p:sp>
      <p:cxnSp>
        <p:nvCxnSpPr>
          <p:cNvPr id="38" name="Straight Connector 37">
            <a:extLst>
              <a:ext uri="{FF2B5EF4-FFF2-40B4-BE49-F238E27FC236}">
                <a16:creationId xmlns:a16="http://schemas.microsoft.com/office/drawing/2014/main" id="{63452E44-97B9-673B-1263-C1C90E1A04A2}"/>
              </a:ext>
            </a:extLst>
          </p:cNvPr>
          <p:cNvCxnSpPr>
            <a:cxnSpLocks/>
          </p:cNvCxnSpPr>
          <p:nvPr/>
        </p:nvCxnSpPr>
        <p:spPr>
          <a:xfrm flipH="1">
            <a:off x="9351264" y="3163824"/>
            <a:ext cx="353568" cy="63398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FE6B3CE-C87D-DB3A-A613-351FCAAD4CEA}"/>
              </a:ext>
            </a:extLst>
          </p:cNvPr>
          <p:cNvCxnSpPr>
            <a:cxnSpLocks/>
          </p:cNvCxnSpPr>
          <p:nvPr/>
        </p:nvCxnSpPr>
        <p:spPr>
          <a:xfrm flipH="1">
            <a:off x="4559808" y="2042160"/>
            <a:ext cx="1219200" cy="180441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07CD1E74-0984-D6B1-5B8E-CC58412DCD10}"/>
              </a:ext>
            </a:extLst>
          </p:cNvPr>
          <p:cNvSpPr txBox="1"/>
          <p:nvPr/>
        </p:nvSpPr>
        <p:spPr>
          <a:xfrm>
            <a:off x="4541520" y="3865563"/>
            <a:ext cx="2164080" cy="1384995"/>
          </a:xfrm>
          <a:prstGeom prst="rect">
            <a:avLst/>
          </a:prstGeom>
          <a:solidFill>
            <a:schemeClr val="accent4">
              <a:lumMod val="75000"/>
            </a:schemeClr>
          </a:solidFill>
        </p:spPr>
        <p:txBody>
          <a:bodyPr wrap="square">
            <a:spAutoFit/>
          </a:bodyPr>
          <a:lstStyle/>
          <a:p>
            <a:r>
              <a:rPr lang="en-US" sz="1200" dirty="0">
                <a:solidFill>
                  <a:schemeClr val="bg1"/>
                </a:solidFill>
              </a:rPr>
              <a:t>Jehu (son of Jehoshaphat the son of </a:t>
            </a:r>
            <a:r>
              <a:rPr lang="en-US" sz="1200" dirty="0" err="1">
                <a:solidFill>
                  <a:schemeClr val="bg1"/>
                </a:solidFill>
              </a:rPr>
              <a:t>Nimshi</a:t>
            </a:r>
            <a:r>
              <a:rPr lang="en-US" sz="1200" dirty="0">
                <a:solidFill>
                  <a:schemeClr val="bg1"/>
                </a:solidFill>
              </a:rPr>
              <a:t>) was a commander in the army of Ahab (2 Kings 9:5, 25), until he became the king of Israel for 28 year (1 Kings 19:16 &amp; 2 Kings 10:35–36) </a:t>
            </a:r>
          </a:p>
        </p:txBody>
      </p:sp>
      <p:sp>
        <p:nvSpPr>
          <p:cNvPr id="60" name="TextBox 25">
            <a:extLst>
              <a:ext uri="{FF2B5EF4-FFF2-40B4-BE49-F238E27FC236}">
                <a16:creationId xmlns:a16="http://schemas.microsoft.com/office/drawing/2014/main" id="{D70AECEF-5064-0D61-54D8-419ACF2840C0}"/>
              </a:ext>
            </a:extLst>
          </p:cNvPr>
          <p:cNvSpPr txBox="1">
            <a:spLocks noChangeArrowheads="1"/>
          </p:cNvSpPr>
          <p:nvPr/>
        </p:nvSpPr>
        <p:spPr bwMode="auto">
          <a:xfrm>
            <a:off x="8575231" y="1833055"/>
            <a:ext cx="82708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Year 3369</a:t>
            </a:r>
          </a:p>
        </p:txBody>
      </p:sp>
      <p:cxnSp>
        <p:nvCxnSpPr>
          <p:cNvPr id="61" name="Straight Connector 60">
            <a:extLst>
              <a:ext uri="{FF2B5EF4-FFF2-40B4-BE49-F238E27FC236}">
                <a16:creationId xmlns:a16="http://schemas.microsoft.com/office/drawing/2014/main" id="{F40BC393-80F2-F713-F60F-8731436B64D2}"/>
              </a:ext>
            </a:extLst>
          </p:cNvPr>
          <p:cNvCxnSpPr>
            <a:cxnSpLocks/>
          </p:cNvCxnSpPr>
          <p:nvPr/>
        </p:nvCxnSpPr>
        <p:spPr>
          <a:xfrm>
            <a:off x="9020556" y="1623822"/>
            <a:ext cx="0" cy="190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E8328600-BD51-B6EF-9821-AA458C5E45C8}"/>
              </a:ext>
            </a:extLst>
          </p:cNvPr>
          <p:cNvSpPr txBox="1"/>
          <p:nvPr/>
        </p:nvSpPr>
        <p:spPr>
          <a:xfrm>
            <a:off x="4139184" y="2670048"/>
            <a:ext cx="2212848" cy="784830"/>
          </a:xfrm>
          <a:prstGeom prst="rect">
            <a:avLst/>
          </a:prstGeom>
          <a:ln w="28575"/>
        </p:spPr>
        <p:style>
          <a:lnRef idx="2">
            <a:schemeClr val="accent5"/>
          </a:lnRef>
          <a:fillRef idx="1">
            <a:schemeClr val="lt1"/>
          </a:fillRef>
          <a:effectRef idx="0">
            <a:schemeClr val="accent5"/>
          </a:effectRef>
          <a:fontRef idx="minor">
            <a:schemeClr val="dk1"/>
          </a:fontRef>
        </p:style>
        <p:txBody>
          <a:bodyPr wrap="square">
            <a:spAutoFit/>
          </a:bodyPr>
          <a:lstStyle/>
          <a:p>
            <a:r>
              <a:rPr lang="en-US" sz="900" b="1" dirty="0" err="1"/>
              <a:t>EliYAH</a:t>
            </a:r>
            <a:r>
              <a:rPr lang="en-US" sz="900" b="1" dirty="0"/>
              <a:t> was living on earth during this time </a:t>
            </a:r>
            <a:r>
              <a:rPr lang="en-US" sz="900" b="1" dirty="0" err="1"/>
              <a:t>etc</a:t>
            </a:r>
            <a:r>
              <a:rPr lang="en-US" sz="900" b="1" dirty="0"/>
              <a:t>… 1 Kings 19:9-18 </a:t>
            </a:r>
          </a:p>
          <a:p>
            <a:endParaRPr lang="en-US" sz="900" b="1" dirty="0"/>
          </a:p>
          <a:p>
            <a:r>
              <a:rPr lang="en-US" sz="900" b="1" dirty="0"/>
              <a:t>It may-be about 2,313 plus year since YAH had taken </a:t>
            </a:r>
            <a:r>
              <a:rPr lang="en-US" sz="900" b="1" dirty="0" err="1"/>
              <a:t>EliYAH</a:t>
            </a:r>
            <a:r>
              <a:rPr lang="en-US" sz="900" b="1" dirty="0"/>
              <a:t> alive in heaven.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1E81-ECDD-CA80-C1D6-1DD7A9FC936C}"/>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sp>
        <p:nvSpPr>
          <p:cNvPr id="6" name="TextBox 5">
            <a:extLst>
              <a:ext uri="{FF2B5EF4-FFF2-40B4-BE49-F238E27FC236}">
                <a16:creationId xmlns:a16="http://schemas.microsoft.com/office/drawing/2014/main" id="{DFF90908-5F38-9A6A-FE00-46ED6CEB21CE}"/>
              </a:ext>
            </a:extLst>
          </p:cNvPr>
          <p:cNvSpPr txBox="1"/>
          <p:nvPr/>
        </p:nvSpPr>
        <p:spPr>
          <a:xfrm>
            <a:off x="111124" y="952500"/>
            <a:ext cx="3991484" cy="600075"/>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100" dirty="0">
                <a:solidFill>
                  <a:schemeClr val="bg1">
                    <a:lumMod val="95000"/>
                  </a:schemeClr>
                </a:solidFill>
                <a:latin typeface="+mn-lt"/>
              </a:rPr>
              <a:t>King </a:t>
            </a:r>
            <a:r>
              <a:rPr lang="en-US" sz="1100" b="1" dirty="0">
                <a:solidFill>
                  <a:schemeClr val="bg1">
                    <a:lumMod val="95000"/>
                  </a:schemeClr>
                </a:solidFill>
                <a:latin typeface="Roboto" panose="02000000000000000000" pitchFamily="2" charset="0"/>
              </a:rPr>
              <a:t>Azariah</a:t>
            </a:r>
            <a:r>
              <a:rPr lang="en-US" sz="1100" dirty="0">
                <a:solidFill>
                  <a:schemeClr val="bg1">
                    <a:lumMod val="95000"/>
                  </a:schemeClr>
                </a:solidFill>
                <a:latin typeface="Roboto" panose="02000000000000000000" pitchFamily="2" charset="0"/>
              </a:rPr>
              <a:t>  (Uzziah) </a:t>
            </a:r>
          </a:p>
          <a:p>
            <a:pPr eaLnBrk="1" fontAlgn="auto" hangingPunct="1">
              <a:spcBef>
                <a:spcPts val="0"/>
              </a:spcBef>
              <a:spcAft>
                <a:spcPts val="0"/>
              </a:spcAft>
              <a:defRPr/>
            </a:pPr>
            <a:r>
              <a:rPr lang="en-US" sz="1100" dirty="0">
                <a:solidFill>
                  <a:schemeClr val="bg1">
                    <a:lumMod val="95000"/>
                  </a:schemeClr>
                </a:solidFill>
                <a:latin typeface="Roboto" panose="02000000000000000000" pitchFamily="2" charset="0"/>
              </a:rPr>
              <a:t>rule Judah for 29 yr </a:t>
            </a:r>
          </a:p>
          <a:p>
            <a:pPr eaLnBrk="1" fontAlgn="auto" hangingPunct="1">
              <a:spcBef>
                <a:spcPts val="0"/>
              </a:spcBef>
              <a:spcAft>
                <a:spcPts val="0"/>
              </a:spcAft>
              <a:defRPr/>
            </a:pPr>
            <a:r>
              <a:rPr lang="en-US" sz="1100" dirty="0">
                <a:solidFill>
                  <a:schemeClr val="bg1">
                    <a:lumMod val="95000"/>
                  </a:schemeClr>
                </a:solidFill>
                <a:latin typeface="+mn-lt"/>
              </a:rPr>
              <a:t>2 Kings 15:1-2</a:t>
            </a:r>
          </a:p>
        </p:txBody>
      </p:sp>
      <p:sp>
        <p:nvSpPr>
          <p:cNvPr id="7" name="TextBox 6">
            <a:extLst>
              <a:ext uri="{FF2B5EF4-FFF2-40B4-BE49-F238E27FC236}">
                <a16:creationId xmlns:a16="http://schemas.microsoft.com/office/drawing/2014/main" id="{B04302A2-E391-9FC0-1A98-25A8FD04BFCD}"/>
              </a:ext>
            </a:extLst>
          </p:cNvPr>
          <p:cNvSpPr txBox="1"/>
          <p:nvPr/>
        </p:nvSpPr>
        <p:spPr>
          <a:xfrm>
            <a:off x="4133088" y="952500"/>
            <a:ext cx="1200912" cy="646331"/>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200" dirty="0">
                <a:solidFill>
                  <a:schemeClr val="bg1">
                    <a:lumMod val="95000"/>
                  </a:schemeClr>
                </a:solidFill>
                <a:latin typeface="+mn-lt"/>
              </a:rPr>
              <a:t>King Jotham rule Judah for 16 yr 2 Chr 27:1</a:t>
            </a:r>
          </a:p>
        </p:txBody>
      </p:sp>
      <p:sp>
        <p:nvSpPr>
          <p:cNvPr id="8" name="TextBox 7">
            <a:extLst>
              <a:ext uri="{FF2B5EF4-FFF2-40B4-BE49-F238E27FC236}">
                <a16:creationId xmlns:a16="http://schemas.microsoft.com/office/drawing/2014/main" id="{D9FE5C8C-E45E-CD8E-A6EE-68E0EA5A8C2E}"/>
              </a:ext>
            </a:extLst>
          </p:cNvPr>
          <p:cNvSpPr txBox="1"/>
          <p:nvPr/>
        </p:nvSpPr>
        <p:spPr>
          <a:xfrm>
            <a:off x="5364480" y="952501"/>
            <a:ext cx="1365504" cy="646331"/>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200" dirty="0">
                <a:solidFill>
                  <a:schemeClr val="bg1">
                    <a:lumMod val="95000"/>
                  </a:schemeClr>
                </a:solidFill>
                <a:latin typeface="+mn-lt"/>
              </a:rPr>
              <a:t>King Ahaz rule Judah for 16 yr 2 Chr 28:1</a:t>
            </a:r>
          </a:p>
        </p:txBody>
      </p:sp>
      <p:sp>
        <p:nvSpPr>
          <p:cNvPr id="9" name="TextBox 8">
            <a:extLst>
              <a:ext uri="{FF2B5EF4-FFF2-40B4-BE49-F238E27FC236}">
                <a16:creationId xmlns:a16="http://schemas.microsoft.com/office/drawing/2014/main" id="{7CFECCCF-9104-C527-988A-1F0014662328}"/>
              </a:ext>
            </a:extLst>
          </p:cNvPr>
          <p:cNvSpPr txBox="1"/>
          <p:nvPr/>
        </p:nvSpPr>
        <p:spPr>
          <a:xfrm>
            <a:off x="6766560" y="952500"/>
            <a:ext cx="1194816" cy="646331"/>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200" dirty="0">
                <a:solidFill>
                  <a:schemeClr val="bg1">
                    <a:lumMod val="95000"/>
                  </a:schemeClr>
                </a:solidFill>
                <a:latin typeface="+mn-lt"/>
              </a:rPr>
              <a:t>King Hezekiah rule Judah for 29 yr 2 Chr 29:1</a:t>
            </a:r>
          </a:p>
        </p:txBody>
      </p:sp>
      <p:sp>
        <p:nvSpPr>
          <p:cNvPr id="10" name="TextBox 9">
            <a:extLst>
              <a:ext uri="{FF2B5EF4-FFF2-40B4-BE49-F238E27FC236}">
                <a16:creationId xmlns:a16="http://schemas.microsoft.com/office/drawing/2014/main" id="{6C56EF26-3B51-1EA9-E937-E04CEF2BA1CB}"/>
              </a:ext>
            </a:extLst>
          </p:cNvPr>
          <p:cNvSpPr txBox="1"/>
          <p:nvPr/>
        </p:nvSpPr>
        <p:spPr>
          <a:xfrm>
            <a:off x="8004048" y="952500"/>
            <a:ext cx="1986090" cy="461665"/>
          </a:xfrm>
          <a:prstGeom prst="rect">
            <a:avLst/>
          </a:prstGeom>
          <a:solidFill>
            <a:schemeClr val="accent4">
              <a:lumMod val="50000"/>
            </a:schemeClr>
          </a:solidFill>
        </p:spPr>
        <p:txBody>
          <a:bodyPr wrap="square">
            <a:spAutoFit/>
          </a:bodyPr>
          <a:lstStyle/>
          <a:p>
            <a:pPr eaLnBrk="1" fontAlgn="auto" hangingPunct="1">
              <a:spcBef>
                <a:spcPts val="0"/>
              </a:spcBef>
              <a:spcAft>
                <a:spcPts val="0"/>
              </a:spcAft>
              <a:defRPr/>
            </a:pPr>
            <a:r>
              <a:rPr lang="en-US" sz="1200" dirty="0">
                <a:solidFill>
                  <a:schemeClr val="bg1">
                    <a:lumMod val="95000"/>
                  </a:schemeClr>
                </a:solidFill>
                <a:latin typeface="+mn-lt"/>
              </a:rPr>
              <a:t>King Manasseh rule Judah for 55 yr 2 Kings 21:1</a:t>
            </a:r>
          </a:p>
        </p:txBody>
      </p:sp>
      <p:graphicFrame>
        <p:nvGraphicFramePr>
          <p:cNvPr id="11" name="Table 4">
            <a:extLst>
              <a:ext uri="{FF2B5EF4-FFF2-40B4-BE49-F238E27FC236}">
                <a16:creationId xmlns:a16="http://schemas.microsoft.com/office/drawing/2014/main" id="{619EE50F-7D7F-1E3B-2A29-DA3938E748F3}"/>
              </a:ext>
            </a:extLst>
          </p:cNvPr>
          <p:cNvGraphicFramePr>
            <a:graphicFrameLocks noGrp="1"/>
          </p:cNvGraphicFramePr>
          <p:nvPr>
            <p:extLst>
              <p:ext uri="{D42A27DB-BD31-4B8C-83A1-F6EECF244321}">
                <p14:modId xmlns:p14="http://schemas.microsoft.com/office/powerpoint/2010/main" val="1260615327"/>
              </p:ext>
            </p:extLst>
          </p:nvPr>
        </p:nvGraphicFramePr>
        <p:xfrm>
          <a:off x="88900" y="630238"/>
          <a:ext cx="12042776" cy="273896"/>
        </p:xfrm>
        <a:graphic>
          <a:graphicData uri="http://schemas.openxmlformats.org/drawingml/2006/table">
            <a:tbl>
              <a:tblPr firstRow="1" bandRow="1">
                <a:tableStyleId>{5C22544A-7EE6-4342-B048-85BDC9FD1C3A}</a:tableStyleId>
              </a:tblPr>
              <a:tblGrid>
                <a:gridCol w="4025900">
                  <a:extLst>
                    <a:ext uri="{9D8B030D-6E8A-4147-A177-3AD203B41FA5}">
                      <a16:colId xmlns:a16="http://schemas.microsoft.com/office/drawing/2014/main" val="20000"/>
                    </a:ext>
                  </a:extLst>
                </a:gridCol>
                <a:gridCol w="1243584">
                  <a:extLst>
                    <a:ext uri="{9D8B030D-6E8A-4147-A177-3AD203B41FA5}">
                      <a16:colId xmlns:a16="http://schemas.microsoft.com/office/drawing/2014/main" val="20001"/>
                    </a:ext>
                  </a:extLst>
                </a:gridCol>
                <a:gridCol w="1414272">
                  <a:extLst>
                    <a:ext uri="{9D8B030D-6E8A-4147-A177-3AD203B41FA5}">
                      <a16:colId xmlns:a16="http://schemas.microsoft.com/office/drawing/2014/main" val="20002"/>
                    </a:ext>
                  </a:extLst>
                </a:gridCol>
                <a:gridCol w="1225296">
                  <a:extLst>
                    <a:ext uri="{9D8B030D-6E8A-4147-A177-3AD203B41FA5}">
                      <a16:colId xmlns:a16="http://schemas.microsoft.com/office/drawing/2014/main" val="20003"/>
                    </a:ext>
                  </a:extLst>
                </a:gridCol>
                <a:gridCol w="2007725">
                  <a:extLst>
                    <a:ext uri="{9D8B030D-6E8A-4147-A177-3AD203B41FA5}">
                      <a16:colId xmlns:a16="http://schemas.microsoft.com/office/drawing/2014/main" val="20004"/>
                    </a:ext>
                  </a:extLst>
                </a:gridCol>
                <a:gridCol w="624846">
                  <a:extLst>
                    <a:ext uri="{9D8B030D-6E8A-4147-A177-3AD203B41FA5}">
                      <a16:colId xmlns:a16="http://schemas.microsoft.com/office/drawing/2014/main" val="20005"/>
                    </a:ext>
                  </a:extLst>
                </a:gridCol>
                <a:gridCol w="1501153">
                  <a:extLst>
                    <a:ext uri="{9D8B030D-6E8A-4147-A177-3AD203B41FA5}">
                      <a16:colId xmlns:a16="http://schemas.microsoft.com/office/drawing/2014/main" val="20006"/>
                    </a:ext>
                  </a:extLst>
                </a:gridCol>
              </a:tblGrid>
              <a:tr h="273050">
                <a:tc>
                  <a:txBody>
                    <a:bodyPr/>
                    <a:lstStyle/>
                    <a:p>
                      <a:pPr algn="l"/>
                      <a:r>
                        <a:rPr lang="en-US" sz="1200" dirty="0"/>
                        <a:t>3416</a:t>
                      </a:r>
                    </a:p>
                  </a:txBody>
                  <a:tcPr marL="91441" marR="91441" marT="45508" marB="45508">
                    <a:solidFill>
                      <a:schemeClr val="bg2">
                        <a:lumMod val="75000"/>
                      </a:schemeClr>
                    </a:solidFill>
                  </a:tcPr>
                </a:tc>
                <a:tc>
                  <a:txBody>
                    <a:bodyPr/>
                    <a:lstStyle/>
                    <a:p>
                      <a:pPr algn="l"/>
                      <a:r>
                        <a:rPr lang="en-US" sz="1200" dirty="0"/>
                        <a:t>3468</a:t>
                      </a:r>
                    </a:p>
                  </a:txBody>
                  <a:tcPr marL="91441" marR="91441" marT="45508" marB="45508">
                    <a:solidFill>
                      <a:schemeClr val="bg2">
                        <a:lumMod val="75000"/>
                      </a:schemeClr>
                    </a:solidFill>
                  </a:tcPr>
                </a:tc>
                <a:tc>
                  <a:txBody>
                    <a:bodyPr/>
                    <a:lstStyle/>
                    <a:p>
                      <a:pPr algn="l"/>
                      <a:r>
                        <a:rPr lang="en-US" sz="1200" dirty="0"/>
                        <a:t>3484</a:t>
                      </a:r>
                    </a:p>
                  </a:txBody>
                  <a:tcPr marL="91441" marR="91441" marT="45508" marB="45508">
                    <a:solidFill>
                      <a:schemeClr val="bg2">
                        <a:lumMod val="75000"/>
                      </a:schemeClr>
                    </a:solidFill>
                  </a:tcPr>
                </a:tc>
                <a:tc>
                  <a:txBody>
                    <a:bodyPr/>
                    <a:lstStyle/>
                    <a:p>
                      <a:pPr algn="l"/>
                      <a:r>
                        <a:rPr lang="en-US" sz="1200" dirty="0"/>
                        <a:t>3500</a:t>
                      </a:r>
                    </a:p>
                  </a:txBody>
                  <a:tcPr marL="91441" marR="91441" marT="45508" marB="45508">
                    <a:solidFill>
                      <a:schemeClr val="bg2">
                        <a:lumMod val="75000"/>
                      </a:schemeClr>
                    </a:solidFill>
                  </a:tcPr>
                </a:tc>
                <a:tc>
                  <a:txBody>
                    <a:bodyPr/>
                    <a:lstStyle/>
                    <a:p>
                      <a:pPr algn="l"/>
                      <a:r>
                        <a:rPr lang="en-US" sz="1200" dirty="0"/>
                        <a:t>3529</a:t>
                      </a:r>
                    </a:p>
                  </a:txBody>
                  <a:tcPr marL="91441" marR="91441" marT="45508" marB="45508">
                    <a:solidFill>
                      <a:schemeClr val="bg2">
                        <a:lumMod val="75000"/>
                      </a:schemeClr>
                    </a:solidFill>
                  </a:tcPr>
                </a:tc>
                <a:tc>
                  <a:txBody>
                    <a:bodyPr/>
                    <a:lstStyle/>
                    <a:p>
                      <a:pPr algn="l"/>
                      <a:r>
                        <a:rPr lang="en-US" sz="1200" dirty="0"/>
                        <a:t>3584</a:t>
                      </a:r>
                    </a:p>
                  </a:txBody>
                  <a:tcPr marL="91441" marR="91441" marT="45508" marB="45508">
                    <a:solidFill>
                      <a:schemeClr val="bg2">
                        <a:lumMod val="75000"/>
                      </a:schemeClr>
                    </a:solidFill>
                  </a:tcPr>
                </a:tc>
                <a:tc>
                  <a:txBody>
                    <a:bodyPr/>
                    <a:lstStyle/>
                    <a:p>
                      <a:pPr algn="l"/>
                      <a:r>
                        <a:rPr lang="en-US" sz="1200" dirty="0"/>
                        <a:t>3586           3617</a:t>
                      </a:r>
                    </a:p>
                  </a:txBody>
                  <a:tcPr marL="91441" marR="91441" marT="45508" marB="45508">
                    <a:solidFill>
                      <a:schemeClr val="bg2">
                        <a:lumMod val="75000"/>
                      </a:schemeClr>
                    </a:solidFill>
                  </a:tcPr>
                </a:tc>
                <a:extLst>
                  <a:ext uri="{0D108BD9-81ED-4DB2-BD59-A6C34878D82A}">
                    <a16:rowId xmlns:a16="http://schemas.microsoft.com/office/drawing/2014/main" val="10000"/>
                  </a:ext>
                </a:extLst>
              </a:tr>
            </a:tbl>
          </a:graphicData>
        </a:graphic>
      </p:graphicFrame>
      <p:sp>
        <p:nvSpPr>
          <p:cNvPr id="15" name="TextBox 14">
            <a:extLst>
              <a:ext uri="{FF2B5EF4-FFF2-40B4-BE49-F238E27FC236}">
                <a16:creationId xmlns:a16="http://schemas.microsoft.com/office/drawing/2014/main" id="{71EEF2A4-36D6-50D9-1AF9-DDD3D2251000}"/>
              </a:ext>
            </a:extLst>
          </p:cNvPr>
          <p:cNvSpPr txBox="1"/>
          <p:nvPr/>
        </p:nvSpPr>
        <p:spPr>
          <a:xfrm>
            <a:off x="3318320" y="3915283"/>
            <a:ext cx="759904" cy="1569660"/>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nn-NO" sz="1200" dirty="0">
                <a:solidFill>
                  <a:schemeClr val="bg1">
                    <a:lumMod val="95000"/>
                  </a:schemeClr>
                </a:solidFill>
                <a:latin typeface="Helvetica Neue"/>
              </a:rPr>
              <a:t>King Pekahiah rule Isreal for 2 yr 2 Kings 15:23–26</a:t>
            </a:r>
            <a:endParaRPr lang="en-US" sz="1200" dirty="0">
              <a:solidFill>
                <a:schemeClr val="bg1">
                  <a:lumMod val="95000"/>
                </a:schemeClr>
              </a:solidFill>
              <a:latin typeface="+mn-lt"/>
            </a:endParaRPr>
          </a:p>
        </p:txBody>
      </p:sp>
      <p:sp>
        <p:nvSpPr>
          <p:cNvPr id="16" name="TextBox 15">
            <a:extLst>
              <a:ext uri="{FF2B5EF4-FFF2-40B4-BE49-F238E27FC236}">
                <a16:creationId xmlns:a16="http://schemas.microsoft.com/office/drawing/2014/main" id="{5ACCDC0E-E479-7BC7-AB0E-01F994B2874B}"/>
              </a:ext>
            </a:extLst>
          </p:cNvPr>
          <p:cNvSpPr txBox="1"/>
          <p:nvPr/>
        </p:nvSpPr>
        <p:spPr>
          <a:xfrm>
            <a:off x="4103561" y="3915283"/>
            <a:ext cx="1419415" cy="830997"/>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nn-NO" sz="1200" dirty="0">
                <a:solidFill>
                  <a:schemeClr val="bg1">
                    <a:lumMod val="95000"/>
                  </a:schemeClr>
                </a:solidFill>
                <a:latin typeface="Helvetica Neue"/>
              </a:rPr>
              <a:t>King Pekah </a:t>
            </a:r>
          </a:p>
          <a:p>
            <a:pPr eaLnBrk="1" fontAlgn="auto" hangingPunct="1">
              <a:spcBef>
                <a:spcPts val="0"/>
              </a:spcBef>
              <a:spcAft>
                <a:spcPts val="0"/>
              </a:spcAft>
              <a:defRPr/>
            </a:pPr>
            <a:r>
              <a:rPr lang="nn-NO" sz="1200" dirty="0">
                <a:solidFill>
                  <a:schemeClr val="bg1">
                    <a:lumMod val="95000"/>
                  </a:schemeClr>
                </a:solidFill>
                <a:latin typeface="Helvetica Neue"/>
              </a:rPr>
              <a:t>Rule Isreal </a:t>
            </a:r>
          </a:p>
          <a:p>
            <a:pPr eaLnBrk="1" fontAlgn="auto" hangingPunct="1">
              <a:spcBef>
                <a:spcPts val="0"/>
              </a:spcBef>
              <a:spcAft>
                <a:spcPts val="0"/>
              </a:spcAft>
              <a:defRPr/>
            </a:pPr>
            <a:r>
              <a:rPr lang="nn-NO" sz="1200" dirty="0">
                <a:solidFill>
                  <a:schemeClr val="bg1">
                    <a:lumMod val="95000"/>
                  </a:schemeClr>
                </a:solidFill>
                <a:latin typeface="Helvetica Neue"/>
              </a:rPr>
              <a:t>For 20 yr 2 Kings 15:23-25</a:t>
            </a:r>
            <a:endParaRPr lang="en-US" sz="1200" dirty="0">
              <a:solidFill>
                <a:schemeClr val="bg1">
                  <a:lumMod val="95000"/>
                </a:schemeClr>
              </a:solidFill>
              <a:latin typeface="+mn-lt"/>
            </a:endParaRPr>
          </a:p>
        </p:txBody>
      </p:sp>
      <p:sp>
        <p:nvSpPr>
          <p:cNvPr id="17" name="TextBox 16">
            <a:extLst>
              <a:ext uri="{FF2B5EF4-FFF2-40B4-BE49-F238E27FC236}">
                <a16:creationId xmlns:a16="http://schemas.microsoft.com/office/drawing/2014/main" id="{504D0223-B20A-B0DC-0730-1806DC389107}"/>
              </a:ext>
            </a:extLst>
          </p:cNvPr>
          <p:cNvSpPr txBox="1"/>
          <p:nvPr/>
        </p:nvSpPr>
        <p:spPr>
          <a:xfrm>
            <a:off x="5542660" y="3919538"/>
            <a:ext cx="3156332" cy="830997"/>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en-US" sz="1200" dirty="0">
                <a:solidFill>
                  <a:schemeClr val="bg1">
                    <a:lumMod val="95000"/>
                  </a:schemeClr>
                </a:solidFill>
                <a:latin typeface="Helvetica Neue"/>
              </a:rPr>
              <a:t>Hoshea was the nineteenth and last king of Israel and son of </a:t>
            </a:r>
            <a:r>
              <a:rPr lang="en-US" sz="1200" dirty="0" err="1">
                <a:solidFill>
                  <a:schemeClr val="bg1">
                    <a:lumMod val="95000"/>
                  </a:schemeClr>
                </a:solidFill>
                <a:latin typeface="Helvetica Neue"/>
              </a:rPr>
              <a:t>Elah</a:t>
            </a:r>
            <a:r>
              <a:rPr lang="en-US" sz="1200" dirty="0">
                <a:solidFill>
                  <a:schemeClr val="bg1">
                    <a:lumMod val="95000"/>
                  </a:schemeClr>
                </a:solidFill>
                <a:latin typeface="Helvetica Neue"/>
              </a:rPr>
              <a:t> (not the Israelite king </a:t>
            </a:r>
            <a:r>
              <a:rPr lang="en-US" sz="1200" dirty="0" err="1">
                <a:solidFill>
                  <a:schemeClr val="bg1">
                    <a:lumMod val="95000"/>
                  </a:schemeClr>
                </a:solidFill>
                <a:latin typeface="Helvetica Neue"/>
              </a:rPr>
              <a:t>Elah</a:t>
            </a:r>
            <a:r>
              <a:rPr lang="en-US" sz="1200" dirty="0">
                <a:solidFill>
                  <a:schemeClr val="bg1">
                    <a:lumMod val="95000"/>
                  </a:schemeClr>
                </a:solidFill>
                <a:latin typeface="Helvetica Neue"/>
              </a:rPr>
              <a:t>).</a:t>
            </a:r>
          </a:p>
          <a:p>
            <a:pPr eaLnBrk="1" fontAlgn="auto" hangingPunct="1">
              <a:spcBef>
                <a:spcPts val="0"/>
              </a:spcBef>
              <a:spcAft>
                <a:spcPts val="0"/>
              </a:spcAft>
              <a:defRPr/>
            </a:pPr>
            <a:r>
              <a:rPr lang="en-US" sz="1200" dirty="0">
                <a:solidFill>
                  <a:schemeClr val="bg1">
                    <a:lumMod val="95000"/>
                  </a:schemeClr>
                </a:solidFill>
                <a:latin typeface="Helvetica Neue"/>
              </a:rPr>
              <a:t>Rule </a:t>
            </a:r>
            <a:r>
              <a:rPr lang="nn-NO" sz="1200" dirty="0">
                <a:solidFill>
                  <a:schemeClr val="bg1">
                    <a:lumMod val="95000"/>
                  </a:schemeClr>
                </a:solidFill>
                <a:latin typeface="Helvetica Neue"/>
              </a:rPr>
              <a:t>for 9 yr </a:t>
            </a:r>
            <a:r>
              <a:rPr lang="en-US" sz="1200" dirty="0">
                <a:solidFill>
                  <a:schemeClr val="bg1">
                    <a:lumMod val="95000"/>
                  </a:schemeClr>
                </a:solidFill>
                <a:latin typeface="Rubik"/>
              </a:rPr>
              <a:t>2 Kings 17:1</a:t>
            </a:r>
            <a:endParaRPr lang="en-US" sz="1200" dirty="0">
              <a:solidFill>
                <a:schemeClr val="bg1">
                  <a:lumMod val="95000"/>
                </a:schemeClr>
              </a:solidFill>
              <a:latin typeface="+mn-lt"/>
            </a:endParaRPr>
          </a:p>
        </p:txBody>
      </p:sp>
      <p:cxnSp>
        <p:nvCxnSpPr>
          <p:cNvPr id="18" name="Straight Connector 17">
            <a:extLst>
              <a:ext uri="{FF2B5EF4-FFF2-40B4-BE49-F238E27FC236}">
                <a16:creationId xmlns:a16="http://schemas.microsoft.com/office/drawing/2014/main" id="{F6271781-7C19-4C4B-371B-4FD166C09A7D}"/>
              </a:ext>
            </a:extLst>
          </p:cNvPr>
          <p:cNvCxnSpPr>
            <a:cxnSpLocks/>
            <a:stCxn id="6174" idx="2"/>
          </p:cNvCxnSpPr>
          <p:nvPr/>
        </p:nvCxnSpPr>
        <p:spPr>
          <a:xfrm>
            <a:off x="3772154" y="1853565"/>
            <a:ext cx="1714246" cy="201739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74" name="TextBox 18">
            <a:extLst>
              <a:ext uri="{FF2B5EF4-FFF2-40B4-BE49-F238E27FC236}">
                <a16:creationId xmlns:a16="http://schemas.microsoft.com/office/drawing/2014/main" id="{8F9E17C6-A3EB-6510-F552-91697FA46E88}"/>
              </a:ext>
            </a:extLst>
          </p:cNvPr>
          <p:cNvSpPr txBox="1">
            <a:spLocks noChangeArrowheads="1"/>
          </p:cNvSpPr>
          <p:nvPr/>
        </p:nvSpPr>
        <p:spPr bwMode="auto">
          <a:xfrm>
            <a:off x="3392932" y="1591628"/>
            <a:ext cx="758444"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Year 3476  </a:t>
            </a:r>
          </a:p>
        </p:txBody>
      </p:sp>
      <p:cxnSp>
        <p:nvCxnSpPr>
          <p:cNvPr id="20" name="Straight Connector 19">
            <a:extLst>
              <a:ext uri="{FF2B5EF4-FFF2-40B4-BE49-F238E27FC236}">
                <a16:creationId xmlns:a16="http://schemas.microsoft.com/office/drawing/2014/main" id="{C04E23F6-54E5-55EC-87C7-08D3505AAA6F}"/>
              </a:ext>
            </a:extLst>
          </p:cNvPr>
          <p:cNvCxnSpPr>
            <a:cxnSpLocks/>
          </p:cNvCxnSpPr>
          <p:nvPr/>
        </p:nvCxnSpPr>
        <p:spPr>
          <a:xfrm>
            <a:off x="2450592" y="1853184"/>
            <a:ext cx="867728" cy="206209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176" name="TextBox 20">
            <a:extLst>
              <a:ext uri="{FF2B5EF4-FFF2-40B4-BE49-F238E27FC236}">
                <a16:creationId xmlns:a16="http://schemas.microsoft.com/office/drawing/2014/main" id="{B59EE1AB-0F6F-9896-FA63-1653078CADD1}"/>
              </a:ext>
            </a:extLst>
          </p:cNvPr>
          <p:cNvSpPr txBox="1">
            <a:spLocks noChangeArrowheads="1"/>
          </p:cNvSpPr>
          <p:nvPr/>
        </p:nvSpPr>
        <p:spPr bwMode="auto">
          <a:xfrm>
            <a:off x="2013394" y="1615758"/>
            <a:ext cx="1491806"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Year 3453      3455</a:t>
            </a:r>
          </a:p>
        </p:txBody>
      </p:sp>
      <p:sp>
        <p:nvSpPr>
          <p:cNvPr id="22" name="TextBox 21">
            <a:extLst>
              <a:ext uri="{FF2B5EF4-FFF2-40B4-BE49-F238E27FC236}">
                <a16:creationId xmlns:a16="http://schemas.microsoft.com/office/drawing/2014/main" id="{BDFED61A-53C5-50B4-66E3-C0DC845C4748}"/>
              </a:ext>
            </a:extLst>
          </p:cNvPr>
          <p:cNvSpPr txBox="1"/>
          <p:nvPr/>
        </p:nvSpPr>
        <p:spPr>
          <a:xfrm>
            <a:off x="10023475" y="952500"/>
            <a:ext cx="636588" cy="1435100"/>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200" dirty="0">
                <a:solidFill>
                  <a:schemeClr val="bg1">
                    <a:lumMod val="95000"/>
                  </a:schemeClr>
                </a:solidFill>
                <a:latin typeface="+mn-lt"/>
              </a:rPr>
              <a:t>King Amon rule Judah for 2 yr 2 King 21:19</a:t>
            </a:r>
          </a:p>
        </p:txBody>
      </p:sp>
      <p:sp>
        <p:nvSpPr>
          <p:cNvPr id="24" name="TextBox 23">
            <a:extLst>
              <a:ext uri="{FF2B5EF4-FFF2-40B4-BE49-F238E27FC236}">
                <a16:creationId xmlns:a16="http://schemas.microsoft.com/office/drawing/2014/main" id="{5716634D-B904-3074-27F1-AC6921BFD409}"/>
              </a:ext>
            </a:extLst>
          </p:cNvPr>
          <p:cNvSpPr txBox="1"/>
          <p:nvPr/>
        </p:nvSpPr>
        <p:spPr>
          <a:xfrm>
            <a:off x="10693400" y="952500"/>
            <a:ext cx="1438275" cy="646113"/>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200" dirty="0">
                <a:solidFill>
                  <a:schemeClr val="bg1">
                    <a:lumMod val="95000"/>
                  </a:schemeClr>
                </a:solidFill>
                <a:latin typeface="+mn-lt"/>
              </a:rPr>
              <a:t>King </a:t>
            </a:r>
            <a:r>
              <a:rPr lang="en-US" sz="1200" b="1" dirty="0">
                <a:solidFill>
                  <a:schemeClr val="bg1">
                    <a:lumMod val="95000"/>
                  </a:schemeClr>
                </a:solidFill>
                <a:latin typeface="Roboto" panose="02000000000000000000" pitchFamily="2" charset="0"/>
              </a:rPr>
              <a:t>Josiah</a:t>
            </a:r>
          </a:p>
          <a:p>
            <a:pPr eaLnBrk="1" fontAlgn="auto" hangingPunct="1">
              <a:spcBef>
                <a:spcPts val="0"/>
              </a:spcBef>
              <a:spcAft>
                <a:spcPts val="0"/>
              </a:spcAft>
              <a:defRPr/>
            </a:pPr>
            <a:r>
              <a:rPr lang="en-US" sz="1200" dirty="0">
                <a:solidFill>
                  <a:schemeClr val="bg1">
                    <a:lumMod val="95000"/>
                  </a:schemeClr>
                </a:solidFill>
                <a:latin typeface="+mn-lt"/>
              </a:rPr>
              <a:t> rule Judah for 31 yr </a:t>
            </a:r>
            <a:r>
              <a:rPr lang="en-US" sz="1200" dirty="0">
                <a:solidFill>
                  <a:schemeClr val="bg1">
                    <a:lumMod val="95000"/>
                  </a:schemeClr>
                </a:solidFill>
                <a:latin typeface="Rubik"/>
              </a:rPr>
              <a:t>2 Kings 22:1</a:t>
            </a:r>
            <a:endParaRPr lang="en-US" sz="1200" dirty="0">
              <a:solidFill>
                <a:schemeClr val="bg1">
                  <a:lumMod val="95000"/>
                </a:schemeClr>
              </a:solidFill>
              <a:latin typeface="+mn-lt"/>
            </a:endParaRPr>
          </a:p>
        </p:txBody>
      </p:sp>
      <p:cxnSp>
        <p:nvCxnSpPr>
          <p:cNvPr id="5" name="Straight Arrow Connector 4">
            <a:extLst>
              <a:ext uri="{FF2B5EF4-FFF2-40B4-BE49-F238E27FC236}">
                <a16:creationId xmlns:a16="http://schemas.microsoft.com/office/drawing/2014/main" id="{4C3804FB-C087-FBB4-F257-E31A6FA3C15B}"/>
              </a:ext>
            </a:extLst>
          </p:cNvPr>
          <p:cNvCxnSpPr/>
          <p:nvPr/>
        </p:nvCxnSpPr>
        <p:spPr>
          <a:xfrm>
            <a:off x="11823700" y="782638"/>
            <a:ext cx="307975" cy="52387"/>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521EE31-DE23-9C82-CAA5-C81344085A3B}"/>
              </a:ext>
            </a:extLst>
          </p:cNvPr>
          <p:cNvSpPr txBox="1"/>
          <p:nvPr/>
        </p:nvSpPr>
        <p:spPr>
          <a:xfrm>
            <a:off x="1499616" y="3908235"/>
            <a:ext cx="944879" cy="1384995"/>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nn-NO" sz="1200" dirty="0">
                <a:solidFill>
                  <a:schemeClr val="bg1">
                    <a:lumMod val="95000"/>
                  </a:schemeClr>
                </a:solidFill>
                <a:latin typeface="Helvetica Neue"/>
              </a:rPr>
              <a:t>King </a:t>
            </a:r>
            <a:r>
              <a:rPr lang="en-US" sz="1200" b="1" dirty="0">
                <a:solidFill>
                  <a:schemeClr val="bg1">
                    <a:lumMod val="95000"/>
                  </a:schemeClr>
                </a:solidFill>
                <a:latin typeface="Roboto" panose="02000000000000000000" pitchFamily="2" charset="0"/>
              </a:rPr>
              <a:t>Zachariah</a:t>
            </a:r>
            <a:r>
              <a:rPr lang="nn-NO" sz="1200" dirty="0">
                <a:solidFill>
                  <a:schemeClr val="bg1">
                    <a:lumMod val="95000"/>
                  </a:schemeClr>
                </a:solidFill>
                <a:latin typeface="Helvetica Neue"/>
              </a:rPr>
              <a:t>  rule Isreal for 6 month</a:t>
            </a:r>
          </a:p>
          <a:p>
            <a:pPr eaLnBrk="1" fontAlgn="auto" hangingPunct="1">
              <a:spcBef>
                <a:spcPts val="0"/>
              </a:spcBef>
              <a:spcAft>
                <a:spcPts val="0"/>
              </a:spcAft>
              <a:defRPr/>
            </a:pPr>
            <a:r>
              <a:rPr lang="en-US" sz="1200" b="1" dirty="0">
                <a:solidFill>
                  <a:schemeClr val="bg1">
                    <a:lumMod val="95000"/>
                  </a:schemeClr>
                </a:solidFill>
                <a:latin typeface="Verdana" panose="020B0604030504040204" pitchFamily="34" charset="0"/>
              </a:rPr>
              <a:t>2 Kings 15:8</a:t>
            </a:r>
          </a:p>
        </p:txBody>
      </p:sp>
      <p:sp>
        <p:nvSpPr>
          <p:cNvPr id="4" name="TextBox 43">
            <a:extLst>
              <a:ext uri="{FF2B5EF4-FFF2-40B4-BE49-F238E27FC236}">
                <a16:creationId xmlns:a16="http://schemas.microsoft.com/office/drawing/2014/main" id="{EC44314F-9C0A-A971-3689-ED36B3C51480}"/>
              </a:ext>
            </a:extLst>
          </p:cNvPr>
          <p:cNvSpPr txBox="1">
            <a:spLocks noChangeArrowheads="1"/>
          </p:cNvSpPr>
          <p:nvPr/>
        </p:nvSpPr>
        <p:spPr bwMode="auto">
          <a:xfrm>
            <a:off x="1204214" y="1604455"/>
            <a:ext cx="8255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t>Year 3443</a:t>
            </a:r>
          </a:p>
        </p:txBody>
      </p:sp>
      <p:cxnSp>
        <p:nvCxnSpPr>
          <p:cNvPr id="12" name="Straight Connector 11">
            <a:extLst>
              <a:ext uri="{FF2B5EF4-FFF2-40B4-BE49-F238E27FC236}">
                <a16:creationId xmlns:a16="http://schemas.microsoft.com/office/drawing/2014/main" id="{C63B4CF9-6FE8-15D3-61BF-999C40CBE428}"/>
              </a:ext>
            </a:extLst>
          </p:cNvPr>
          <p:cNvCxnSpPr>
            <a:cxnSpLocks/>
            <a:stCxn id="4" idx="2"/>
          </p:cNvCxnSpPr>
          <p:nvPr/>
        </p:nvCxnSpPr>
        <p:spPr>
          <a:xfrm flipH="1">
            <a:off x="1481328" y="1866392"/>
            <a:ext cx="135636" cy="198018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F98587F-AF90-E586-82AE-7A11EF10E06F}"/>
              </a:ext>
            </a:extLst>
          </p:cNvPr>
          <p:cNvSpPr txBox="1"/>
          <p:nvPr/>
        </p:nvSpPr>
        <p:spPr>
          <a:xfrm>
            <a:off x="2459990" y="3908235"/>
            <a:ext cx="831850" cy="1384995"/>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nn-NO" sz="1200" dirty="0">
                <a:solidFill>
                  <a:schemeClr val="bg1">
                    <a:lumMod val="95000"/>
                  </a:schemeClr>
                </a:solidFill>
                <a:latin typeface="Helvetica Neue"/>
              </a:rPr>
              <a:t>King </a:t>
            </a:r>
            <a:r>
              <a:rPr lang="en-US" sz="1200" dirty="0">
                <a:solidFill>
                  <a:schemeClr val="bg1">
                    <a:lumMod val="95000"/>
                  </a:schemeClr>
                </a:solidFill>
                <a:latin typeface="system-ui"/>
              </a:rPr>
              <a:t>Menahem</a:t>
            </a:r>
            <a:r>
              <a:rPr lang="nn-NO" sz="1200" dirty="0">
                <a:solidFill>
                  <a:schemeClr val="bg1">
                    <a:lumMod val="95000"/>
                  </a:schemeClr>
                </a:solidFill>
                <a:latin typeface="Helvetica Neue"/>
              </a:rPr>
              <a:t>  rule Isreal for 10 yr</a:t>
            </a:r>
          </a:p>
          <a:p>
            <a:pPr eaLnBrk="1" fontAlgn="auto" hangingPunct="1">
              <a:spcBef>
                <a:spcPts val="0"/>
              </a:spcBef>
              <a:spcAft>
                <a:spcPts val="0"/>
              </a:spcAft>
              <a:defRPr/>
            </a:pPr>
            <a:r>
              <a:rPr lang="en-US" sz="1200" b="1" dirty="0">
                <a:solidFill>
                  <a:schemeClr val="bg1">
                    <a:lumMod val="95000"/>
                  </a:schemeClr>
                </a:solidFill>
                <a:latin typeface="Verdana" panose="020B0604030504040204" pitchFamily="34" charset="0"/>
              </a:rPr>
              <a:t>2 Kings 15:17</a:t>
            </a:r>
          </a:p>
        </p:txBody>
      </p:sp>
      <p:sp>
        <p:nvSpPr>
          <p:cNvPr id="25" name="TextBox 24">
            <a:extLst>
              <a:ext uri="{FF2B5EF4-FFF2-40B4-BE49-F238E27FC236}">
                <a16:creationId xmlns:a16="http://schemas.microsoft.com/office/drawing/2014/main" id="{65658B42-A8B3-8789-B554-7E1BE4F5BBFE}"/>
              </a:ext>
            </a:extLst>
          </p:cNvPr>
          <p:cNvSpPr txBox="1"/>
          <p:nvPr/>
        </p:nvSpPr>
        <p:spPr>
          <a:xfrm>
            <a:off x="0" y="3914331"/>
            <a:ext cx="1481328" cy="1200329"/>
          </a:xfrm>
          <a:prstGeom prst="rect">
            <a:avLst/>
          </a:prstGeom>
          <a:solidFill>
            <a:schemeClr val="accent4">
              <a:lumMod val="75000"/>
            </a:schemeClr>
          </a:solidFill>
        </p:spPr>
        <p:txBody>
          <a:bodyPr wrap="square">
            <a:spAutoFit/>
          </a:bodyPr>
          <a:lstStyle/>
          <a:p>
            <a:pPr eaLnBrk="1" fontAlgn="auto" hangingPunct="1">
              <a:spcBef>
                <a:spcPts val="0"/>
              </a:spcBef>
              <a:spcAft>
                <a:spcPts val="0"/>
              </a:spcAft>
              <a:defRPr/>
            </a:pPr>
            <a:r>
              <a:rPr lang="nn-NO" sz="1200" dirty="0">
                <a:solidFill>
                  <a:schemeClr val="bg1">
                    <a:lumMod val="95000"/>
                  </a:schemeClr>
                </a:solidFill>
                <a:latin typeface="Helvetica Neue"/>
              </a:rPr>
              <a:t>King Jeroboam II rule Isreal for 41 yr 2 Kings 14: 23 – 29</a:t>
            </a:r>
          </a:p>
          <a:p>
            <a:pPr eaLnBrk="1" fontAlgn="auto" hangingPunct="1">
              <a:spcBef>
                <a:spcPts val="0"/>
              </a:spcBef>
              <a:spcAft>
                <a:spcPts val="0"/>
              </a:spcAft>
              <a:defRPr/>
            </a:pPr>
            <a:endParaRPr lang="nn-NO" sz="1200" dirty="0">
              <a:solidFill>
                <a:schemeClr val="bg1">
                  <a:lumMod val="95000"/>
                </a:schemeClr>
              </a:solidFill>
              <a:latin typeface="Helvetica Neue"/>
            </a:endParaRPr>
          </a:p>
          <a:p>
            <a:pPr eaLnBrk="1" fontAlgn="auto" hangingPunct="1">
              <a:spcBef>
                <a:spcPts val="0"/>
              </a:spcBef>
              <a:spcAft>
                <a:spcPts val="0"/>
              </a:spcAft>
              <a:defRPr/>
            </a:pPr>
            <a:endParaRPr lang="en-US" sz="1200" dirty="0">
              <a:solidFill>
                <a:schemeClr val="bg1">
                  <a:lumMod val="95000"/>
                </a:schemeClr>
              </a:solidFill>
              <a:latin typeface="+mn-lt"/>
            </a:endParaRPr>
          </a:p>
        </p:txBody>
      </p:sp>
      <p:cxnSp>
        <p:nvCxnSpPr>
          <p:cNvPr id="28" name="Straight Connector 27">
            <a:extLst>
              <a:ext uri="{FF2B5EF4-FFF2-40B4-BE49-F238E27FC236}">
                <a16:creationId xmlns:a16="http://schemas.microsoft.com/office/drawing/2014/main" id="{58C41DE9-690D-D74B-0EFC-F2AFFC1BC121}"/>
              </a:ext>
            </a:extLst>
          </p:cNvPr>
          <p:cNvCxnSpPr>
            <a:cxnSpLocks/>
          </p:cNvCxnSpPr>
          <p:nvPr/>
        </p:nvCxnSpPr>
        <p:spPr>
          <a:xfrm>
            <a:off x="3011424" y="1853184"/>
            <a:ext cx="1072896" cy="201777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2FEB93D-3881-CFCC-FA96-B2AD668779B8}"/>
              </a:ext>
            </a:extLst>
          </p:cNvPr>
          <p:cNvCxnSpPr>
            <a:cxnSpLocks/>
            <a:stCxn id="40" idx="2"/>
          </p:cNvCxnSpPr>
          <p:nvPr/>
        </p:nvCxnSpPr>
        <p:spPr>
          <a:xfrm>
            <a:off x="5925312" y="1968154"/>
            <a:ext cx="2743200" cy="190280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CDFD5FFE-D375-F029-7195-E93278227986}"/>
              </a:ext>
            </a:extLst>
          </p:cNvPr>
          <p:cNvSpPr txBox="1"/>
          <p:nvPr/>
        </p:nvSpPr>
        <p:spPr>
          <a:xfrm>
            <a:off x="5449824" y="1714238"/>
            <a:ext cx="950976" cy="253916"/>
          </a:xfrm>
          <a:prstGeom prst="rect">
            <a:avLst/>
          </a:prstGeom>
          <a:noFill/>
        </p:spPr>
        <p:txBody>
          <a:bodyPr wrap="square">
            <a:spAutoFit/>
          </a:bodyPr>
          <a:lstStyle/>
          <a:p>
            <a:r>
              <a:rPr lang="en-US" altLang="en-US" sz="1050" dirty="0"/>
              <a:t>Year 3476 </a:t>
            </a:r>
            <a:endParaRPr lang="en-US" sz="10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1377A-E09B-241D-6200-D3015891892B}"/>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graphicFrame>
        <p:nvGraphicFramePr>
          <p:cNvPr id="4" name="Table 4">
            <a:extLst>
              <a:ext uri="{FF2B5EF4-FFF2-40B4-BE49-F238E27FC236}">
                <a16:creationId xmlns:a16="http://schemas.microsoft.com/office/drawing/2014/main" id="{5EBABCAE-F811-829C-58F6-F735E3C99589}"/>
              </a:ext>
            </a:extLst>
          </p:cNvPr>
          <p:cNvGraphicFramePr>
            <a:graphicFrameLocks noGrp="1"/>
          </p:cNvGraphicFramePr>
          <p:nvPr/>
        </p:nvGraphicFramePr>
        <p:xfrm>
          <a:off x="241300" y="623888"/>
          <a:ext cx="8832849" cy="276225"/>
        </p:xfrm>
        <a:graphic>
          <a:graphicData uri="http://schemas.openxmlformats.org/drawingml/2006/table">
            <a:tbl>
              <a:tblPr firstRow="1" bandRow="1">
                <a:tableStyleId>{5C22544A-7EE6-4342-B048-85BDC9FD1C3A}</a:tableStyleId>
              </a:tblPr>
              <a:tblGrid>
                <a:gridCol w="718879">
                  <a:extLst>
                    <a:ext uri="{9D8B030D-6E8A-4147-A177-3AD203B41FA5}">
                      <a16:colId xmlns:a16="http://schemas.microsoft.com/office/drawing/2014/main" val="20000"/>
                    </a:ext>
                  </a:extLst>
                </a:gridCol>
                <a:gridCol w="1058120">
                  <a:extLst>
                    <a:ext uri="{9D8B030D-6E8A-4147-A177-3AD203B41FA5}">
                      <a16:colId xmlns:a16="http://schemas.microsoft.com/office/drawing/2014/main" val="20001"/>
                    </a:ext>
                  </a:extLst>
                </a:gridCol>
                <a:gridCol w="715564">
                  <a:extLst>
                    <a:ext uri="{9D8B030D-6E8A-4147-A177-3AD203B41FA5}">
                      <a16:colId xmlns:a16="http://schemas.microsoft.com/office/drawing/2014/main" val="20002"/>
                    </a:ext>
                  </a:extLst>
                </a:gridCol>
                <a:gridCol w="997222">
                  <a:extLst>
                    <a:ext uri="{9D8B030D-6E8A-4147-A177-3AD203B41FA5}">
                      <a16:colId xmlns:a16="http://schemas.microsoft.com/office/drawing/2014/main" val="20003"/>
                    </a:ext>
                  </a:extLst>
                </a:gridCol>
                <a:gridCol w="809597">
                  <a:extLst>
                    <a:ext uri="{9D8B030D-6E8A-4147-A177-3AD203B41FA5}">
                      <a16:colId xmlns:a16="http://schemas.microsoft.com/office/drawing/2014/main" val="20004"/>
                    </a:ext>
                  </a:extLst>
                </a:gridCol>
                <a:gridCol w="404920">
                  <a:extLst>
                    <a:ext uri="{9D8B030D-6E8A-4147-A177-3AD203B41FA5}">
                      <a16:colId xmlns:a16="http://schemas.microsoft.com/office/drawing/2014/main" val="20005"/>
                    </a:ext>
                  </a:extLst>
                </a:gridCol>
                <a:gridCol w="444983">
                  <a:extLst>
                    <a:ext uri="{9D8B030D-6E8A-4147-A177-3AD203B41FA5}">
                      <a16:colId xmlns:a16="http://schemas.microsoft.com/office/drawing/2014/main" val="20006"/>
                    </a:ext>
                  </a:extLst>
                </a:gridCol>
                <a:gridCol w="959936">
                  <a:extLst>
                    <a:ext uri="{9D8B030D-6E8A-4147-A177-3AD203B41FA5}">
                      <a16:colId xmlns:a16="http://schemas.microsoft.com/office/drawing/2014/main" val="20007"/>
                    </a:ext>
                  </a:extLst>
                </a:gridCol>
                <a:gridCol w="1778255">
                  <a:extLst>
                    <a:ext uri="{9D8B030D-6E8A-4147-A177-3AD203B41FA5}">
                      <a16:colId xmlns:a16="http://schemas.microsoft.com/office/drawing/2014/main" val="20008"/>
                    </a:ext>
                  </a:extLst>
                </a:gridCol>
                <a:gridCol w="945373">
                  <a:extLst>
                    <a:ext uri="{9D8B030D-6E8A-4147-A177-3AD203B41FA5}">
                      <a16:colId xmlns:a16="http://schemas.microsoft.com/office/drawing/2014/main" val="20009"/>
                    </a:ext>
                  </a:extLst>
                </a:gridCol>
              </a:tblGrid>
              <a:tr h="276225">
                <a:tc>
                  <a:txBody>
                    <a:bodyPr/>
                    <a:lstStyle/>
                    <a:p>
                      <a:pPr algn="l"/>
                      <a:r>
                        <a:rPr lang="en-US" sz="1200" dirty="0"/>
                        <a:t>3617</a:t>
                      </a:r>
                    </a:p>
                  </a:txBody>
                  <a:tcPr marL="91429" marR="91429" marT="45657" marB="45657">
                    <a:solidFill>
                      <a:schemeClr val="bg2">
                        <a:lumMod val="75000"/>
                      </a:schemeClr>
                    </a:solidFill>
                  </a:tcPr>
                </a:tc>
                <a:tc>
                  <a:txBody>
                    <a:bodyPr/>
                    <a:lstStyle/>
                    <a:p>
                      <a:pPr algn="l"/>
                      <a:endParaRPr lang="en-US" sz="1200" dirty="0"/>
                    </a:p>
                  </a:txBody>
                  <a:tcPr marL="91429" marR="91429" marT="45657" marB="45657">
                    <a:solidFill>
                      <a:schemeClr val="bg2">
                        <a:lumMod val="75000"/>
                      </a:schemeClr>
                    </a:solidFill>
                  </a:tcPr>
                </a:tc>
                <a:tc>
                  <a:txBody>
                    <a:bodyPr/>
                    <a:lstStyle/>
                    <a:p>
                      <a:pPr algn="l"/>
                      <a:r>
                        <a:rPr lang="en-US" sz="1200" dirty="0"/>
                        <a:t>3628</a:t>
                      </a:r>
                    </a:p>
                  </a:txBody>
                  <a:tcPr marL="91429" marR="91429" marT="45657" marB="45657">
                    <a:solidFill>
                      <a:schemeClr val="bg2">
                        <a:lumMod val="75000"/>
                      </a:schemeClr>
                    </a:solidFill>
                  </a:tcPr>
                </a:tc>
                <a:tc>
                  <a:txBody>
                    <a:bodyPr/>
                    <a:lstStyle/>
                    <a:p>
                      <a:pPr algn="l"/>
                      <a:r>
                        <a:rPr lang="en-US" sz="1200" dirty="0"/>
                        <a:t>3628</a:t>
                      </a:r>
                    </a:p>
                  </a:txBody>
                  <a:tcPr marL="91429" marR="91429" marT="45657" marB="45657">
                    <a:solidFill>
                      <a:schemeClr val="bg2">
                        <a:lumMod val="75000"/>
                      </a:schemeClr>
                    </a:solidFill>
                  </a:tcPr>
                </a:tc>
                <a:tc>
                  <a:txBody>
                    <a:bodyPr/>
                    <a:lstStyle/>
                    <a:p>
                      <a:pPr algn="l"/>
                      <a:r>
                        <a:rPr lang="en-US" sz="1200" dirty="0"/>
                        <a:t>3639</a:t>
                      </a:r>
                    </a:p>
                  </a:txBody>
                  <a:tcPr marL="91429" marR="91429" marT="45657" marB="45657">
                    <a:solidFill>
                      <a:schemeClr val="bg2">
                        <a:lumMod val="75000"/>
                      </a:schemeClr>
                    </a:solidFill>
                  </a:tcPr>
                </a:tc>
                <a:tc>
                  <a:txBody>
                    <a:bodyPr/>
                    <a:lstStyle/>
                    <a:p>
                      <a:pPr algn="l"/>
                      <a:endParaRPr lang="en-US" sz="1200" dirty="0"/>
                    </a:p>
                  </a:txBody>
                  <a:tcPr marL="91429" marR="91429" marT="45657" marB="45657">
                    <a:solidFill>
                      <a:schemeClr val="bg2">
                        <a:lumMod val="75000"/>
                      </a:schemeClr>
                    </a:solidFill>
                  </a:tcPr>
                </a:tc>
                <a:tc>
                  <a:txBody>
                    <a:bodyPr/>
                    <a:lstStyle/>
                    <a:p>
                      <a:pPr algn="l"/>
                      <a:endParaRPr lang="en-US" sz="1200" dirty="0"/>
                    </a:p>
                  </a:txBody>
                  <a:tcPr marL="91429" marR="91429" marT="45657" marB="45657">
                    <a:solidFill>
                      <a:schemeClr val="bg2">
                        <a:lumMod val="75000"/>
                      </a:schemeClr>
                    </a:solidFill>
                  </a:tcPr>
                </a:tc>
                <a:tc>
                  <a:txBody>
                    <a:bodyPr/>
                    <a:lstStyle/>
                    <a:p>
                      <a:pPr algn="l"/>
                      <a:endParaRPr lang="en-US" sz="1200" dirty="0"/>
                    </a:p>
                  </a:txBody>
                  <a:tcPr marL="91429" marR="91429" marT="45657" marB="45657">
                    <a:solidFill>
                      <a:schemeClr val="bg2">
                        <a:lumMod val="75000"/>
                      </a:schemeClr>
                    </a:solidFill>
                  </a:tcPr>
                </a:tc>
                <a:tc>
                  <a:txBody>
                    <a:bodyPr/>
                    <a:lstStyle/>
                    <a:p>
                      <a:pPr algn="l"/>
                      <a:r>
                        <a:rPr lang="en-US" sz="1200" dirty="0"/>
                        <a:t>3709</a:t>
                      </a:r>
                    </a:p>
                  </a:txBody>
                  <a:tcPr marL="91429" marR="91429" marT="45657" marB="45657">
                    <a:solidFill>
                      <a:schemeClr val="bg2">
                        <a:lumMod val="75000"/>
                      </a:schemeClr>
                    </a:solidFill>
                  </a:tcPr>
                </a:tc>
                <a:tc>
                  <a:txBody>
                    <a:bodyPr/>
                    <a:lstStyle/>
                    <a:p>
                      <a:pPr algn="l"/>
                      <a:endParaRPr lang="en-US" sz="1200" dirty="0"/>
                    </a:p>
                  </a:txBody>
                  <a:tcPr marL="91429" marR="91429" marT="45657" marB="45657">
                    <a:solidFill>
                      <a:schemeClr val="bg2">
                        <a:lumMod val="75000"/>
                      </a:schemeClr>
                    </a:solidFill>
                  </a:tcPr>
                </a:tc>
                <a:extLst>
                  <a:ext uri="{0D108BD9-81ED-4DB2-BD59-A6C34878D82A}">
                    <a16:rowId xmlns:a16="http://schemas.microsoft.com/office/drawing/2014/main" val="10000"/>
                  </a:ext>
                </a:extLst>
              </a:tr>
            </a:tbl>
          </a:graphicData>
        </a:graphic>
      </p:graphicFrame>
      <p:graphicFrame>
        <p:nvGraphicFramePr>
          <p:cNvPr id="23" name="Table 4">
            <a:extLst>
              <a:ext uri="{FF2B5EF4-FFF2-40B4-BE49-F238E27FC236}">
                <a16:creationId xmlns:a16="http://schemas.microsoft.com/office/drawing/2014/main" id="{DB55FB3F-5A3E-8AA7-3A6D-D9019CAF45A2}"/>
              </a:ext>
            </a:extLst>
          </p:cNvPr>
          <p:cNvGraphicFramePr>
            <a:graphicFrameLocks noGrp="1"/>
          </p:cNvGraphicFramePr>
          <p:nvPr/>
        </p:nvGraphicFramePr>
        <p:xfrm>
          <a:off x="9090025" y="623888"/>
          <a:ext cx="3101977" cy="274637"/>
        </p:xfrm>
        <a:graphic>
          <a:graphicData uri="http://schemas.openxmlformats.org/drawingml/2006/table">
            <a:tbl>
              <a:tblPr firstRow="1" bandRow="1">
                <a:tableStyleId>{5C22544A-7EE6-4342-B048-85BDC9FD1C3A}</a:tableStyleId>
              </a:tblPr>
              <a:tblGrid>
                <a:gridCol w="1125750">
                  <a:extLst>
                    <a:ext uri="{9D8B030D-6E8A-4147-A177-3AD203B41FA5}">
                      <a16:colId xmlns:a16="http://schemas.microsoft.com/office/drawing/2014/main" val="20000"/>
                    </a:ext>
                  </a:extLst>
                </a:gridCol>
                <a:gridCol w="882314">
                  <a:extLst>
                    <a:ext uri="{9D8B030D-6E8A-4147-A177-3AD203B41FA5}">
                      <a16:colId xmlns:a16="http://schemas.microsoft.com/office/drawing/2014/main" val="20001"/>
                    </a:ext>
                  </a:extLst>
                </a:gridCol>
                <a:gridCol w="885645">
                  <a:extLst>
                    <a:ext uri="{9D8B030D-6E8A-4147-A177-3AD203B41FA5}">
                      <a16:colId xmlns:a16="http://schemas.microsoft.com/office/drawing/2014/main" val="20002"/>
                    </a:ext>
                  </a:extLst>
                </a:gridCol>
                <a:gridCol w="208268">
                  <a:extLst>
                    <a:ext uri="{9D8B030D-6E8A-4147-A177-3AD203B41FA5}">
                      <a16:colId xmlns:a16="http://schemas.microsoft.com/office/drawing/2014/main" val="20003"/>
                    </a:ext>
                  </a:extLst>
                </a:gridCol>
              </a:tblGrid>
              <a:tr h="274637">
                <a:tc>
                  <a:txBody>
                    <a:bodyPr/>
                    <a:lstStyle/>
                    <a:p>
                      <a:pPr algn="l"/>
                      <a:r>
                        <a:rPr lang="en-US" sz="1200" dirty="0"/>
                        <a:t>3928</a:t>
                      </a:r>
                    </a:p>
                  </a:txBody>
                  <a:tcPr marL="91434" marR="91434" marT="45773" marB="45773">
                    <a:solidFill>
                      <a:schemeClr val="bg2">
                        <a:lumMod val="75000"/>
                      </a:schemeClr>
                    </a:solidFill>
                  </a:tcPr>
                </a:tc>
                <a:tc>
                  <a:txBody>
                    <a:bodyPr/>
                    <a:lstStyle/>
                    <a:p>
                      <a:pPr algn="l"/>
                      <a:endParaRPr lang="en-US" sz="1200" dirty="0"/>
                    </a:p>
                  </a:txBody>
                  <a:tcPr marL="91434" marR="91434" marT="45773" marB="45773">
                    <a:solidFill>
                      <a:schemeClr val="bg2">
                        <a:lumMod val="75000"/>
                      </a:schemeClr>
                    </a:solidFill>
                  </a:tcPr>
                </a:tc>
                <a:tc>
                  <a:txBody>
                    <a:bodyPr/>
                    <a:lstStyle/>
                    <a:p>
                      <a:pPr algn="l"/>
                      <a:r>
                        <a:rPr lang="en-US" sz="1200" dirty="0"/>
                        <a:t>4107</a:t>
                      </a:r>
                    </a:p>
                  </a:txBody>
                  <a:tcPr marL="91434" marR="91434" marT="45773" marB="45773">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txBody>
                  <a:tcPr marL="91434" marR="91434" marT="45773" marB="45773">
                    <a:solidFill>
                      <a:schemeClr val="bg2">
                        <a:lumMod val="75000"/>
                      </a:schemeClr>
                    </a:solidFill>
                  </a:tcPr>
                </a:tc>
                <a:extLst>
                  <a:ext uri="{0D108BD9-81ED-4DB2-BD59-A6C34878D82A}">
                    <a16:rowId xmlns:a16="http://schemas.microsoft.com/office/drawing/2014/main" val="10000"/>
                  </a:ext>
                </a:extLst>
              </a:tr>
            </a:tbl>
          </a:graphicData>
        </a:graphic>
      </p:graphicFrame>
      <p:sp>
        <p:nvSpPr>
          <p:cNvPr id="6" name="TextBox 5">
            <a:extLst>
              <a:ext uri="{FF2B5EF4-FFF2-40B4-BE49-F238E27FC236}">
                <a16:creationId xmlns:a16="http://schemas.microsoft.com/office/drawing/2014/main" id="{F2636A2C-6458-E4F3-199E-2A8E9C8F1A94}"/>
              </a:ext>
            </a:extLst>
          </p:cNvPr>
          <p:cNvSpPr txBox="1"/>
          <p:nvPr/>
        </p:nvSpPr>
        <p:spPr>
          <a:xfrm>
            <a:off x="241300" y="898525"/>
            <a:ext cx="711200" cy="1570038"/>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200" dirty="0">
                <a:solidFill>
                  <a:schemeClr val="bg1">
                    <a:lumMod val="95000"/>
                  </a:schemeClr>
                </a:solidFill>
                <a:latin typeface="+mn-lt"/>
              </a:rPr>
              <a:t>King </a:t>
            </a:r>
            <a:r>
              <a:rPr lang="en-US" sz="1200" b="1" dirty="0">
                <a:solidFill>
                  <a:schemeClr val="bg1">
                    <a:lumMod val="95000"/>
                  </a:schemeClr>
                </a:solidFill>
                <a:latin typeface="Roboto" panose="02000000000000000000" pitchFamily="2" charset="0"/>
              </a:rPr>
              <a:t>Jehoahaz</a:t>
            </a:r>
          </a:p>
          <a:p>
            <a:pPr eaLnBrk="1" fontAlgn="auto" hangingPunct="1">
              <a:spcBef>
                <a:spcPts val="0"/>
              </a:spcBef>
              <a:spcAft>
                <a:spcPts val="0"/>
              </a:spcAft>
              <a:defRPr/>
            </a:pPr>
            <a:r>
              <a:rPr lang="en-US" sz="1200" dirty="0">
                <a:solidFill>
                  <a:schemeClr val="bg1">
                    <a:lumMod val="95000"/>
                  </a:schemeClr>
                </a:solidFill>
                <a:latin typeface="+mn-lt"/>
              </a:rPr>
              <a:t> rule Judah for 3 month </a:t>
            </a:r>
            <a:r>
              <a:rPr lang="en-US" sz="1200" dirty="0">
                <a:solidFill>
                  <a:schemeClr val="bg1">
                    <a:lumMod val="95000"/>
                  </a:schemeClr>
                </a:solidFill>
                <a:latin typeface="Rubik"/>
              </a:rPr>
              <a:t>2 </a:t>
            </a:r>
            <a:r>
              <a:rPr lang="en-US" sz="1200" dirty="0" err="1">
                <a:solidFill>
                  <a:schemeClr val="bg1">
                    <a:lumMod val="95000"/>
                  </a:schemeClr>
                </a:solidFill>
                <a:latin typeface="Rubik"/>
              </a:rPr>
              <a:t>Chr</a:t>
            </a:r>
            <a:r>
              <a:rPr lang="en-US" sz="1200" dirty="0">
                <a:solidFill>
                  <a:schemeClr val="bg1">
                    <a:lumMod val="95000"/>
                  </a:schemeClr>
                </a:solidFill>
                <a:latin typeface="Rubik"/>
              </a:rPr>
              <a:t> 36:2</a:t>
            </a:r>
            <a:endParaRPr lang="en-US" sz="1200" dirty="0">
              <a:solidFill>
                <a:schemeClr val="bg1">
                  <a:lumMod val="95000"/>
                </a:schemeClr>
              </a:solidFill>
              <a:latin typeface="+mn-lt"/>
            </a:endParaRPr>
          </a:p>
        </p:txBody>
      </p:sp>
      <p:sp>
        <p:nvSpPr>
          <p:cNvPr id="7" name="TextBox 6">
            <a:extLst>
              <a:ext uri="{FF2B5EF4-FFF2-40B4-BE49-F238E27FC236}">
                <a16:creationId xmlns:a16="http://schemas.microsoft.com/office/drawing/2014/main" id="{138F95E0-AD18-9213-79FC-907E858BC514}"/>
              </a:ext>
            </a:extLst>
          </p:cNvPr>
          <p:cNvSpPr txBox="1"/>
          <p:nvPr/>
        </p:nvSpPr>
        <p:spPr>
          <a:xfrm>
            <a:off x="965200" y="898525"/>
            <a:ext cx="1046163" cy="1200150"/>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200" dirty="0">
                <a:solidFill>
                  <a:schemeClr val="bg1">
                    <a:lumMod val="95000"/>
                  </a:schemeClr>
                </a:solidFill>
                <a:latin typeface="+mn-lt"/>
              </a:rPr>
              <a:t>King</a:t>
            </a:r>
            <a:r>
              <a:rPr lang="en-US" sz="1200" b="1" dirty="0">
                <a:solidFill>
                  <a:schemeClr val="bg1">
                    <a:lumMod val="95000"/>
                  </a:schemeClr>
                </a:solidFill>
                <a:latin typeface="Roboto" panose="02000000000000000000" pitchFamily="2" charset="0"/>
              </a:rPr>
              <a:t> Elakim (Jehoiakim)</a:t>
            </a:r>
          </a:p>
          <a:p>
            <a:pPr eaLnBrk="1" fontAlgn="auto" hangingPunct="1">
              <a:spcBef>
                <a:spcPts val="0"/>
              </a:spcBef>
              <a:spcAft>
                <a:spcPts val="0"/>
              </a:spcAft>
              <a:defRPr/>
            </a:pPr>
            <a:r>
              <a:rPr lang="en-US" sz="1200" dirty="0">
                <a:solidFill>
                  <a:schemeClr val="bg1">
                    <a:lumMod val="95000"/>
                  </a:schemeClr>
                </a:solidFill>
                <a:latin typeface="+mn-lt"/>
              </a:rPr>
              <a:t>rule Judah for 11 yr </a:t>
            </a:r>
            <a:r>
              <a:rPr lang="en-US" sz="1200" dirty="0">
                <a:solidFill>
                  <a:schemeClr val="bg1">
                    <a:lumMod val="95000"/>
                  </a:schemeClr>
                </a:solidFill>
                <a:latin typeface="Rubik"/>
              </a:rPr>
              <a:t>2 Kings 23:36 &amp; 2 Chr 36:4</a:t>
            </a:r>
            <a:endParaRPr lang="en-US" sz="1200" dirty="0">
              <a:solidFill>
                <a:schemeClr val="bg1">
                  <a:lumMod val="95000"/>
                </a:schemeClr>
              </a:solidFill>
              <a:latin typeface="+mn-lt"/>
            </a:endParaRPr>
          </a:p>
        </p:txBody>
      </p:sp>
      <p:sp>
        <p:nvSpPr>
          <p:cNvPr id="8" name="TextBox 7">
            <a:extLst>
              <a:ext uri="{FF2B5EF4-FFF2-40B4-BE49-F238E27FC236}">
                <a16:creationId xmlns:a16="http://schemas.microsoft.com/office/drawing/2014/main" id="{EAAC9E9E-51D1-98D6-8BD0-AD8E705F0509}"/>
              </a:ext>
            </a:extLst>
          </p:cNvPr>
          <p:cNvSpPr txBox="1"/>
          <p:nvPr/>
        </p:nvSpPr>
        <p:spPr>
          <a:xfrm>
            <a:off x="2024063" y="898525"/>
            <a:ext cx="711200" cy="2492375"/>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200" dirty="0">
                <a:solidFill>
                  <a:schemeClr val="bg1">
                    <a:lumMod val="95000"/>
                  </a:schemeClr>
                </a:solidFill>
                <a:latin typeface="+mn-lt"/>
              </a:rPr>
              <a:t>King</a:t>
            </a:r>
            <a:r>
              <a:rPr lang="en-US" sz="1200" b="1" dirty="0">
                <a:solidFill>
                  <a:schemeClr val="bg1">
                    <a:lumMod val="95000"/>
                  </a:schemeClr>
                </a:solidFill>
                <a:latin typeface="Roboto" panose="02000000000000000000" pitchFamily="2" charset="0"/>
              </a:rPr>
              <a:t> Jehoiachin(Coniah &amp; Jeconiah) </a:t>
            </a:r>
            <a:r>
              <a:rPr lang="en-US" sz="1200" dirty="0">
                <a:solidFill>
                  <a:schemeClr val="bg1">
                    <a:lumMod val="95000"/>
                  </a:schemeClr>
                </a:solidFill>
                <a:latin typeface="+mn-lt"/>
              </a:rPr>
              <a:t>rule Judah for 3 month </a:t>
            </a:r>
            <a:r>
              <a:rPr lang="en-US" sz="1200" dirty="0">
                <a:solidFill>
                  <a:schemeClr val="bg1">
                    <a:lumMod val="95000"/>
                  </a:schemeClr>
                </a:solidFill>
                <a:latin typeface="Rubik"/>
              </a:rPr>
              <a:t>2 </a:t>
            </a:r>
            <a:r>
              <a:rPr lang="en-US" sz="1200" dirty="0" err="1">
                <a:solidFill>
                  <a:schemeClr val="bg1">
                    <a:lumMod val="95000"/>
                  </a:schemeClr>
                </a:solidFill>
                <a:latin typeface="Rubik"/>
              </a:rPr>
              <a:t>Chro</a:t>
            </a:r>
            <a:r>
              <a:rPr lang="en-US" sz="1200" dirty="0">
                <a:solidFill>
                  <a:schemeClr val="bg1">
                    <a:lumMod val="95000"/>
                  </a:schemeClr>
                </a:solidFill>
                <a:latin typeface="Rubik"/>
              </a:rPr>
              <a:t> 36:9 &amp; 2 kings 24:8</a:t>
            </a:r>
            <a:endParaRPr lang="en-US" sz="1200" dirty="0">
              <a:solidFill>
                <a:schemeClr val="bg1">
                  <a:lumMod val="95000"/>
                </a:schemeClr>
              </a:solidFill>
              <a:latin typeface="+mn-lt"/>
            </a:endParaRPr>
          </a:p>
        </p:txBody>
      </p:sp>
      <p:sp>
        <p:nvSpPr>
          <p:cNvPr id="14" name="TextBox 13">
            <a:extLst>
              <a:ext uri="{FF2B5EF4-FFF2-40B4-BE49-F238E27FC236}">
                <a16:creationId xmlns:a16="http://schemas.microsoft.com/office/drawing/2014/main" id="{F22B23F8-6D12-A324-3AEF-C0BB706F37A4}"/>
              </a:ext>
            </a:extLst>
          </p:cNvPr>
          <p:cNvSpPr txBox="1"/>
          <p:nvPr/>
        </p:nvSpPr>
        <p:spPr>
          <a:xfrm>
            <a:off x="3683000" y="3525838"/>
            <a:ext cx="2695575" cy="830262"/>
          </a:xfrm>
          <a:prstGeom prst="rect">
            <a:avLst/>
          </a:prstGeom>
          <a:solidFill>
            <a:srgbClr val="FF0000"/>
          </a:solidFill>
        </p:spPr>
        <p:txBody>
          <a:bodyPr>
            <a:spAutoFit/>
          </a:bodyPr>
          <a:lstStyle/>
          <a:p>
            <a:pPr eaLnBrk="1" fontAlgn="auto" hangingPunct="1">
              <a:spcBef>
                <a:spcPts val="0"/>
              </a:spcBef>
              <a:spcAft>
                <a:spcPts val="0"/>
              </a:spcAft>
              <a:defRPr/>
            </a:pPr>
            <a:r>
              <a:rPr lang="en-US" sz="1600" dirty="0">
                <a:solidFill>
                  <a:schemeClr val="bg1">
                    <a:lumMod val="95000"/>
                  </a:schemeClr>
                </a:solidFill>
                <a:latin typeface="+mn-lt"/>
              </a:rPr>
              <a:t>Exile in Babylon for 70-year end – 2 Chr 36:21 Also called 70 yr land of Shabbath rest</a:t>
            </a:r>
          </a:p>
        </p:txBody>
      </p:sp>
      <p:sp>
        <p:nvSpPr>
          <p:cNvPr id="15" name="TextBox 14">
            <a:extLst>
              <a:ext uri="{FF2B5EF4-FFF2-40B4-BE49-F238E27FC236}">
                <a16:creationId xmlns:a16="http://schemas.microsoft.com/office/drawing/2014/main" id="{23BCF176-3835-392E-46D3-31610574B8F7}"/>
              </a:ext>
            </a:extLst>
          </p:cNvPr>
          <p:cNvSpPr txBox="1"/>
          <p:nvPr/>
        </p:nvSpPr>
        <p:spPr>
          <a:xfrm>
            <a:off x="2754313" y="898525"/>
            <a:ext cx="971550" cy="1200150"/>
          </a:xfrm>
          <a:prstGeom prst="rect">
            <a:avLst/>
          </a:prstGeom>
          <a:solidFill>
            <a:schemeClr val="accent4">
              <a:lumMod val="50000"/>
            </a:schemeClr>
          </a:solidFill>
        </p:spPr>
        <p:txBody>
          <a:bodyPr>
            <a:spAutoFit/>
          </a:bodyPr>
          <a:lstStyle/>
          <a:p>
            <a:pPr eaLnBrk="1" fontAlgn="auto" hangingPunct="1">
              <a:spcBef>
                <a:spcPts val="0"/>
              </a:spcBef>
              <a:spcAft>
                <a:spcPts val="0"/>
              </a:spcAft>
              <a:defRPr/>
            </a:pPr>
            <a:r>
              <a:rPr lang="en-US" sz="1200" dirty="0">
                <a:solidFill>
                  <a:schemeClr val="bg1">
                    <a:lumMod val="95000"/>
                  </a:schemeClr>
                </a:solidFill>
                <a:latin typeface="+mn-lt"/>
              </a:rPr>
              <a:t>King</a:t>
            </a:r>
            <a:r>
              <a:rPr lang="en-US" sz="1200" b="1" dirty="0">
                <a:solidFill>
                  <a:schemeClr val="bg1">
                    <a:lumMod val="95000"/>
                  </a:schemeClr>
                </a:solidFill>
                <a:latin typeface="Roboto" panose="02000000000000000000" pitchFamily="2" charset="0"/>
              </a:rPr>
              <a:t> Zedekiah (Mattaniah) </a:t>
            </a:r>
            <a:r>
              <a:rPr lang="en-US" sz="1200" dirty="0">
                <a:solidFill>
                  <a:schemeClr val="bg1">
                    <a:lumMod val="95000"/>
                  </a:schemeClr>
                </a:solidFill>
                <a:latin typeface="+mn-lt"/>
              </a:rPr>
              <a:t>rule Judah for 11 yr </a:t>
            </a:r>
            <a:r>
              <a:rPr lang="en-US" sz="1200" dirty="0">
                <a:solidFill>
                  <a:schemeClr val="bg1">
                    <a:lumMod val="95000"/>
                  </a:schemeClr>
                </a:solidFill>
                <a:latin typeface="Rubik"/>
              </a:rPr>
              <a:t>2 Chr 36:11</a:t>
            </a:r>
            <a:endParaRPr lang="en-US" sz="1200" dirty="0">
              <a:solidFill>
                <a:schemeClr val="bg1">
                  <a:lumMod val="95000"/>
                </a:schemeClr>
              </a:solidFill>
              <a:latin typeface="+mn-lt"/>
            </a:endParaRPr>
          </a:p>
        </p:txBody>
      </p:sp>
      <p:sp>
        <p:nvSpPr>
          <p:cNvPr id="17" name="TextBox 16">
            <a:extLst>
              <a:ext uri="{FF2B5EF4-FFF2-40B4-BE49-F238E27FC236}">
                <a16:creationId xmlns:a16="http://schemas.microsoft.com/office/drawing/2014/main" id="{02550989-0BCC-900A-62FB-84234B5BB043}"/>
              </a:ext>
            </a:extLst>
          </p:cNvPr>
          <p:cNvSpPr txBox="1"/>
          <p:nvPr/>
        </p:nvSpPr>
        <p:spPr>
          <a:xfrm>
            <a:off x="3690938" y="2127250"/>
            <a:ext cx="771525" cy="1384300"/>
          </a:xfrm>
          <a:prstGeom prst="rect">
            <a:avLst/>
          </a:prstGeom>
          <a:solidFill>
            <a:srgbClr val="FF0000"/>
          </a:solidFill>
        </p:spPr>
        <p:txBody>
          <a:bodyPr>
            <a:spAutoFit/>
          </a:bodyPr>
          <a:lstStyle/>
          <a:p>
            <a:pPr eaLnBrk="1" fontAlgn="auto" hangingPunct="1">
              <a:spcBef>
                <a:spcPts val="0"/>
              </a:spcBef>
              <a:spcAft>
                <a:spcPts val="0"/>
              </a:spcAft>
              <a:defRPr/>
            </a:pPr>
            <a:r>
              <a:rPr lang="en-US" sz="1400" dirty="0">
                <a:solidFill>
                  <a:schemeClr val="bg1">
                    <a:lumMod val="95000"/>
                  </a:schemeClr>
                </a:solidFill>
                <a:latin typeface="+mn-lt"/>
              </a:rPr>
              <a:t>The end of Judah ruling – 2 Kings 25:1-7</a:t>
            </a:r>
          </a:p>
        </p:txBody>
      </p:sp>
      <p:sp>
        <p:nvSpPr>
          <p:cNvPr id="7213" name="TextBox 26">
            <a:extLst>
              <a:ext uri="{FF2B5EF4-FFF2-40B4-BE49-F238E27FC236}">
                <a16:creationId xmlns:a16="http://schemas.microsoft.com/office/drawing/2014/main" id="{06291F73-C6A4-C29A-C1D6-ACB47564DE73}"/>
              </a:ext>
            </a:extLst>
          </p:cNvPr>
          <p:cNvSpPr txBox="1">
            <a:spLocks noChangeArrowheads="1"/>
          </p:cNvSpPr>
          <p:nvPr/>
        </p:nvSpPr>
        <p:spPr bwMode="auto">
          <a:xfrm>
            <a:off x="6467475" y="1233488"/>
            <a:ext cx="26146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Medo-Persian Empire rule for about 219 year</a:t>
            </a:r>
          </a:p>
        </p:txBody>
      </p:sp>
      <p:cxnSp>
        <p:nvCxnSpPr>
          <p:cNvPr id="28" name="Straight Arrow Connector 27">
            <a:extLst>
              <a:ext uri="{FF2B5EF4-FFF2-40B4-BE49-F238E27FC236}">
                <a16:creationId xmlns:a16="http://schemas.microsoft.com/office/drawing/2014/main" id="{E36AF381-B6E0-20B5-BD03-74E693B431A7}"/>
              </a:ext>
            </a:extLst>
          </p:cNvPr>
          <p:cNvCxnSpPr>
            <a:cxnSpLocks/>
          </p:cNvCxnSpPr>
          <p:nvPr/>
        </p:nvCxnSpPr>
        <p:spPr>
          <a:xfrm>
            <a:off x="6477000" y="1844675"/>
            <a:ext cx="260508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C0D49172-7719-8894-59A3-E086B49583F5}"/>
              </a:ext>
            </a:extLst>
          </p:cNvPr>
          <p:cNvSpPr txBox="1"/>
          <p:nvPr/>
        </p:nvSpPr>
        <p:spPr>
          <a:xfrm>
            <a:off x="6467475" y="1844675"/>
            <a:ext cx="2614613" cy="415925"/>
          </a:xfrm>
          <a:prstGeom prst="rect">
            <a:avLst/>
          </a:prstGeom>
          <a:noFill/>
        </p:spPr>
        <p:txBody>
          <a:bodyPr>
            <a:spAutoFit/>
          </a:bodyPr>
          <a:lstStyle/>
          <a:p>
            <a:pPr eaLnBrk="1" fontAlgn="auto" hangingPunct="1">
              <a:spcBef>
                <a:spcPts val="0"/>
              </a:spcBef>
              <a:spcAft>
                <a:spcPts val="0"/>
              </a:spcAft>
              <a:defRPr/>
            </a:pPr>
            <a:r>
              <a:rPr lang="en-US" sz="1050" dirty="0">
                <a:latin typeface="+mn-lt"/>
                <a:hlinkClick r:id="rId2"/>
              </a:rPr>
              <a:t>Kings of the Persian Empire - Bible History (bible-history.com)</a:t>
            </a:r>
            <a:endParaRPr lang="en-US" sz="1050" dirty="0">
              <a:latin typeface="+mn-lt"/>
            </a:endParaRPr>
          </a:p>
        </p:txBody>
      </p:sp>
      <p:sp>
        <p:nvSpPr>
          <p:cNvPr id="34" name="Rectangle 33">
            <a:extLst>
              <a:ext uri="{FF2B5EF4-FFF2-40B4-BE49-F238E27FC236}">
                <a16:creationId xmlns:a16="http://schemas.microsoft.com/office/drawing/2014/main" id="{CC4166CC-025F-109D-4244-C9D6B601DB32}"/>
              </a:ext>
            </a:extLst>
          </p:cNvPr>
          <p:cNvSpPr/>
          <p:nvPr/>
        </p:nvSpPr>
        <p:spPr>
          <a:xfrm>
            <a:off x="9132888" y="1409700"/>
            <a:ext cx="930275" cy="16922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eaLnBrk="1" fontAlgn="auto" hangingPunct="1">
              <a:spcBef>
                <a:spcPts val="0"/>
              </a:spcBef>
              <a:spcAft>
                <a:spcPts val="0"/>
              </a:spcAft>
              <a:defRPr/>
            </a:pPr>
            <a:r>
              <a:rPr lang="en-US" sz="1200" dirty="0"/>
              <a:t>Darius III was defeated by Alexander the Great. The </a:t>
            </a:r>
            <a:r>
              <a:rPr lang="en-US" sz="1400" b="1" dirty="0"/>
              <a:t>end of Persian Empire</a:t>
            </a:r>
            <a:endParaRPr lang="en-US" sz="1200" b="1" dirty="0"/>
          </a:p>
        </p:txBody>
      </p:sp>
      <p:sp>
        <p:nvSpPr>
          <p:cNvPr id="37" name="Rectangle 36">
            <a:extLst>
              <a:ext uri="{FF2B5EF4-FFF2-40B4-BE49-F238E27FC236}">
                <a16:creationId xmlns:a16="http://schemas.microsoft.com/office/drawing/2014/main" id="{290CEF3A-D134-D4AD-759B-E744E3E3F33F}"/>
              </a:ext>
            </a:extLst>
          </p:cNvPr>
          <p:cNvSpPr/>
          <p:nvPr/>
        </p:nvSpPr>
        <p:spPr>
          <a:xfrm>
            <a:off x="11136313" y="1055688"/>
            <a:ext cx="862012" cy="119221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000" dirty="0"/>
              <a:t>About 179 year later Rome conquered Greece in 146 BC</a:t>
            </a:r>
          </a:p>
        </p:txBody>
      </p:sp>
      <p:cxnSp>
        <p:nvCxnSpPr>
          <p:cNvPr id="40" name="Straight Arrow Connector 39">
            <a:extLst>
              <a:ext uri="{FF2B5EF4-FFF2-40B4-BE49-F238E27FC236}">
                <a16:creationId xmlns:a16="http://schemas.microsoft.com/office/drawing/2014/main" id="{0B567B76-18C2-8298-7F14-31BE7BF9AF10}"/>
              </a:ext>
            </a:extLst>
          </p:cNvPr>
          <p:cNvCxnSpPr>
            <a:cxnSpLocks/>
          </p:cNvCxnSpPr>
          <p:nvPr/>
        </p:nvCxnSpPr>
        <p:spPr>
          <a:xfrm flipH="1" flipV="1">
            <a:off x="11114088" y="887413"/>
            <a:ext cx="14287" cy="136842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19" name="TextBox 8">
            <a:extLst>
              <a:ext uri="{FF2B5EF4-FFF2-40B4-BE49-F238E27FC236}">
                <a16:creationId xmlns:a16="http://schemas.microsoft.com/office/drawing/2014/main" id="{4DAF50C9-E267-1796-9AE1-9606789D946B}"/>
              </a:ext>
            </a:extLst>
          </p:cNvPr>
          <p:cNvSpPr txBox="1">
            <a:spLocks noChangeArrowheads="1"/>
          </p:cNvSpPr>
          <p:nvPr/>
        </p:nvSpPr>
        <p:spPr bwMode="auto">
          <a:xfrm>
            <a:off x="296863" y="4578350"/>
            <a:ext cx="8302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for 3 month </a:t>
            </a:r>
          </a:p>
        </p:txBody>
      </p:sp>
      <p:sp>
        <p:nvSpPr>
          <p:cNvPr id="7220" name="TextBox 9">
            <a:extLst>
              <a:ext uri="{FF2B5EF4-FFF2-40B4-BE49-F238E27FC236}">
                <a16:creationId xmlns:a16="http://schemas.microsoft.com/office/drawing/2014/main" id="{79A05855-FD7A-1AE3-A052-BAAE9C08CB1E}"/>
              </a:ext>
            </a:extLst>
          </p:cNvPr>
          <p:cNvSpPr txBox="1">
            <a:spLocks noChangeArrowheads="1"/>
          </p:cNvSpPr>
          <p:nvPr/>
        </p:nvSpPr>
        <p:spPr bwMode="auto">
          <a:xfrm>
            <a:off x="2073275" y="4546600"/>
            <a:ext cx="830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400"/>
              <a:t>for 3 month </a:t>
            </a:r>
          </a:p>
        </p:txBody>
      </p:sp>
      <p:cxnSp>
        <p:nvCxnSpPr>
          <p:cNvPr id="12" name="Straight Connector 11">
            <a:extLst>
              <a:ext uri="{FF2B5EF4-FFF2-40B4-BE49-F238E27FC236}">
                <a16:creationId xmlns:a16="http://schemas.microsoft.com/office/drawing/2014/main" id="{50B70593-39A1-8E3E-50BB-BAA6DF98A5D3}"/>
              </a:ext>
            </a:extLst>
          </p:cNvPr>
          <p:cNvCxnSpPr/>
          <p:nvPr/>
        </p:nvCxnSpPr>
        <p:spPr>
          <a:xfrm>
            <a:off x="503238" y="2667000"/>
            <a:ext cx="52387" cy="193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A89238-2114-0996-CA69-E8D641B74865}"/>
              </a:ext>
            </a:extLst>
          </p:cNvPr>
          <p:cNvCxnSpPr/>
          <p:nvPr/>
        </p:nvCxnSpPr>
        <p:spPr>
          <a:xfrm>
            <a:off x="2293938" y="3551238"/>
            <a:ext cx="0" cy="898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8C52956A-8A94-0F7A-B767-80F203E9C30B}"/>
              </a:ext>
            </a:extLst>
          </p:cNvPr>
          <p:cNvCxnSpPr>
            <a:cxnSpLocks/>
          </p:cNvCxnSpPr>
          <p:nvPr/>
        </p:nvCxnSpPr>
        <p:spPr>
          <a:xfrm>
            <a:off x="9124950" y="1371600"/>
            <a:ext cx="2022475"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24" name="TextBox 37">
            <a:extLst>
              <a:ext uri="{FF2B5EF4-FFF2-40B4-BE49-F238E27FC236}">
                <a16:creationId xmlns:a16="http://schemas.microsoft.com/office/drawing/2014/main" id="{C53773F8-AEBE-F3AE-DE63-A7AC57807AE8}"/>
              </a:ext>
            </a:extLst>
          </p:cNvPr>
          <p:cNvSpPr txBox="1">
            <a:spLocks noChangeArrowheads="1"/>
          </p:cNvSpPr>
          <p:nvPr/>
        </p:nvSpPr>
        <p:spPr bwMode="auto">
          <a:xfrm>
            <a:off x="9021763" y="973138"/>
            <a:ext cx="1958975"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a:t>Greece Empire</a:t>
            </a:r>
          </a:p>
        </p:txBody>
      </p:sp>
      <p:sp>
        <p:nvSpPr>
          <p:cNvPr id="7225" name="TextBox 18">
            <a:extLst>
              <a:ext uri="{FF2B5EF4-FFF2-40B4-BE49-F238E27FC236}">
                <a16:creationId xmlns:a16="http://schemas.microsoft.com/office/drawing/2014/main" id="{E79697ED-B22D-75C3-8F0B-848BE57184DB}"/>
              </a:ext>
            </a:extLst>
          </p:cNvPr>
          <p:cNvSpPr txBox="1">
            <a:spLocks noChangeArrowheads="1"/>
          </p:cNvSpPr>
          <p:nvPr/>
        </p:nvSpPr>
        <p:spPr bwMode="auto">
          <a:xfrm>
            <a:off x="6373813" y="3784600"/>
            <a:ext cx="941387" cy="163195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000">
                <a:solidFill>
                  <a:schemeClr val="bg1"/>
                </a:solidFill>
              </a:rPr>
              <a:t>2</a:t>
            </a:r>
            <a:r>
              <a:rPr lang="en-US" altLang="en-US" sz="2000" baseline="30000">
                <a:solidFill>
                  <a:schemeClr val="bg1"/>
                </a:solidFill>
              </a:rPr>
              <a:t>nd</a:t>
            </a:r>
            <a:r>
              <a:rPr lang="en-US" altLang="en-US" sz="2000">
                <a:solidFill>
                  <a:schemeClr val="bg1"/>
                </a:solidFill>
              </a:rPr>
              <a:t> Temple start rebuilding. </a:t>
            </a:r>
          </a:p>
        </p:txBody>
      </p:sp>
      <p:sp>
        <p:nvSpPr>
          <p:cNvPr id="7226" name="TextBox 35">
            <a:extLst>
              <a:ext uri="{FF2B5EF4-FFF2-40B4-BE49-F238E27FC236}">
                <a16:creationId xmlns:a16="http://schemas.microsoft.com/office/drawing/2014/main" id="{78880340-56A0-D754-8907-8D7CA4ED2E57}"/>
              </a:ext>
            </a:extLst>
          </p:cNvPr>
          <p:cNvSpPr txBox="1">
            <a:spLocks noChangeArrowheads="1"/>
          </p:cNvSpPr>
          <p:nvPr/>
        </p:nvSpPr>
        <p:spPr bwMode="auto">
          <a:xfrm>
            <a:off x="3690938" y="4362450"/>
            <a:ext cx="973137" cy="103187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500">
                <a:solidFill>
                  <a:schemeClr val="bg1"/>
                </a:solidFill>
              </a:rPr>
              <a:t>1</a:t>
            </a:r>
            <a:r>
              <a:rPr lang="en-US" altLang="en-US" sz="1500" baseline="30000">
                <a:solidFill>
                  <a:schemeClr val="bg1"/>
                </a:solidFill>
              </a:rPr>
              <a:t>st</a:t>
            </a:r>
            <a:r>
              <a:rPr lang="en-US" altLang="en-US" sz="1500">
                <a:solidFill>
                  <a:schemeClr val="bg1"/>
                </a:solidFill>
              </a:rPr>
              <a:t> Temple was destroyed</a:t>
            </a:r>
          </a:p>
        </p:txBody>
      </p:sp>
      <p:sp>
        <p:nvSpPr>
          <p:cNvPr id="24" name="Rectangle 23">
            <a:extLst>
              <a:ext uri="{FF2B5EF4-FFF2-40B4-BE49-F238E27FC236}">
                <a16:creationId xmlns:a16="http://schemas.microsoft.com/office/drawing/2014/main" id="{082F29A3-F875-0CCA-B183-BCBF5958726B}"/>
              </a:ext>
            </a:extLst>
          </p:cNvPr>
          <p:cNvSpPr/>
          <p:nvPr/>
        </p:nvSpPr>
        <p:spPr>
          <a:xfrm>
            <a:off x="5100638" y="2163763"/>
            <a:ext cx="1266825" cy="135731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000" dirty="0"/>
              <a:t>1st year of King Cyrus of Persia release YAH's people and went back to Jerusalem - 2 Chronicles 36:22-23 &amp; Ezra 5:13 &amp; 6:3</a:t>
            </a:r>
          </a:p>
        </p:txBody>
      </p:sp>
      <p:sp>
        <p:nvSpPr>
          <p:cNvPr id="3" name="TextBox 2">
            <a:extLst>
              <a:ext uri="{FF2B5EF4-FFF2-40B4-BE49-F238E27FC236}">
                <a16:creationId xmlns:a16="http://schemas.microsoft.com/office/drawing/2014/main" id="{BE7212A8-4C5D-0F54-AC52-122D3A4D96B9}"/>
              </a:ext>
            </a:extLst>
          </p:cNvPr>
          <p:cNvSpPr txBox="1"/>
          <p:nvPr/>
        </p:nvSpPr>
        <p:spPr>
          <a:xfrm>
            <a:off x="3683000" y="5426075"/>
            <a:ext cx="3229528" cy="101600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eaLnBrk="1" fontAlgn="auto" hangingPunct="1">
              <a:spcBef>
                <a:spcPts val="0"/>
              </a:spcBef>
              <a:spcAft>
                <a:spcPts val="0"/>
              </a:spcAft>
              <a:defRPr/>
            </a:pPr>
            <a:r>
              <a:rPr lang="en-US" sz="6000" dirty="0">
                <a:solidFill>
                  <a:schemeClr val="tx1"/>
                </a:solidFill>
              </a:rPr>
              <a:t>7 week</a:t>
            </a:r>
          </a:p>
        </p:txBody>
      </p:sp>
      <p:cxnSp>
        <p:nvCxnSpPr>
          <p:cNvPr id="21" name="Straight Arrow Connector 20">
            <a:extLst>
              <a:ext uri="{FF2B5EF4-FFF2-40B4-BE49-F238E27FC236}">
                <a16:creationId xmlns:a16="http://schemas.microsoft.com/office/drawing/2014/main" id="{5B6C70F1-018E-F1AC-E3F2-1E26B300F6F4}"/>
              </a:ext>
            </a:extLst>
          </p:cNvPr>
          <p:cNvCxnSpPr>
            <a:cxnSpLocks/>
          </p:cNvCxnSpPr>
          <p:nvPr/>
        </p:nvCxnSpPr>
        <p:spPr>
          <a:xfrm flipH="1">
            <a:off x="3657600" y="5435894"/>
            <a:ext cx="272573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C016A44-562D-B5BD-82D3-B81D2A3D6587}"/>
              </a:ext>
            </a:extLst>
          </p:cNvPr>
          <p:cNvCxnSpPr>
            <a:cxnSpLocks/>
          </p:cNvCxnSpPr>
          <p:nvPr/>
        </p:nvCxnSpPr>
        <p:spPr>
          <a:xfrm flipV="1">
            <a:off x="3692525" y="873125"/>
            <a:ext cx="0" cy="45799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138328D-EBDF-4EA3-8E0C-396369AEE967}"/>
              </a:ext>
            </a:extLst>
          </p:cNvPr>
          <p:cNvCxnSpPr>
            <a:cxnSpLocks/>
          </p:cNvCxnSpPr>
          <p:nvPr/>
        </p:nvCxnSpPr>
        <p:spPr>
          <a:xfrm flipH="1" flipV="1">
            <a:off x="6334125" y="947738"/>
            <a:ext cx="66675" cy="44973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34" name="TextBox 12">
            <a:extLst>
              <a:ext uri="{FF2B5EF4-FFF2-40B4-BE49-F238E27FC236}">
                <a16:creationId xmlns:a16="http://schemas.microsoft.com/office/drawing/2014/main" id="{AB47B4B5-37DC-0DB8-34D2-6863F926B33F}"/>
              </a:ext>
            </a:extLst>
          </p:cNvPr>
          <p:cNvSpPr txBox="1">
            <a:spLocks noChangeArrowheads="1"/>
          </p:cNvSpPr>
          <p:nvPr/>
        </p:nvSpPr>
        <p:spPr bwMode="auto">
          <a:xfrm>
            <a:off x="7575420" y="3925888"/>
            <a:ext cx="297815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dirty="0">
                <a:ea typeface="Calibri" panose="020F0502020204030204" pitchFamily="34" charset="0"/>
                <a:cs typeface="Times New Roman" panose="02020603050405020304" pitchFamily="18" charset="0"/>
              </a:rPr>
              <a:t>Joshua (</a:t>
            </a:r>
            <a:r>
              <a:rPr lang="en-US" altLang="en-US" sz="1600" dirty="0" err="1">
                <a:solidFill>
                  <a:srgbClr val="081C2A"/>
                </a:solidFill>
                <a:latin typeface="Segoe UI" panose="020B0502040204020203" pitchFamily="34" charset="0"/>
                <a:ea typeface="Calibri" panose="020F0502020204030204" pitchFamily="34" charset="0"/>
                <a:cs typeface="Times New Roman" panose="02020603050405020304" pitchFamily="18" charset="0"/>
              </a:rPr>
              <a:t>Jeshua</a:t>
            </a:r>
            <a:r>
              <a:rPr lang="en-US" altLang="en-US" sz="1600" dirty="0">
                <a:ea typeface="Calibri" panose="020F0502020204030204" pitchFamily="34" charset="0"/>
                <a:cs typeface="Times New Roman" panose="02020603050405020304" pitchFamily="18" charset="0"/>
              </a:rPr>
              <a:t>) son of </a:t>
            </a:r>
            <a:r>
              <a:rPr lang="en-US" altLang="en-US" sz="1600" dirty="0" err="1">
                <a:ea typeface="Calibri" panose="020F0502020204030204" pitchFamily="34" charset="0"/>
                <a:cs typeface="Times New Roman" panose="02020603050405020304" pitchFamily="18" charset="0"/>
              </a:rPr>
              <a:t>Jehozadak</a:t>
            </a:r>
            <a:r>
              <a:rPr lang="en-US" altLang="en-US" sz="1600" dirty="0">
                <a:ea typeface="Calibri" panose="020F0502020204030204" pitchFamily="34" charset="0"/>
                <a:cs typeface="Times New Roman" panose="02020603050405020304" pitchFamily="18" charset="0"/>
              </a:rPr>
              <a:t>, Zechariah, and Haggai here </a:t>
            </a:r>
            <a:r>
              <a:rPr lang="en-US" altLang="en-US" sz="1600" dirty="0">
                <a:solidFill>
                  <a:srgbClr val="000000"/>
                </a:solidFill>
                <a:latin typeface="system-ui"/>
              </a:rPr>
              <a:t>during the year of King Darius 2</a:t>
            </a:r>
            <a:r>
              <a:rPr lang="en-US" altLang="en-US" sz="1600" baseline="30000" dirty="0">
                <a:solidFill>
                  <a:srgbClr val="000000"/>
                </a:solidFill>
                <a:latin typeface="system-ui"/>
              </a:rPr>
              <a:t>nd</a:t>
            </a:r>
            <a:r>
              <a:rPr lang="en-US" altLang="en-US" sz="1600" dirty="0">
                <a:solidFill>
                  <a:srgbClr val="000000"/>
                </a:solidFill>
                <a:latin typeface="system-ui"/>
              </a:rPr>
              <a:t> year and 6 month </a:t>
            </a:r>
            <a:endParaRPr lang="en-US" altLang="en-US" sz="1600" dirty="0"/>
          </a:p>
        </p:txBody>
      </p:sp>
      <p:sp>
        <p:nvSpPr>
          <p:cNvPr id="5" name="Rectangle 4">
            <a:extLst>
              <a:ext uri="{FF2B5EF4-FFF2-40B4-BE49-F238E27FC236}">
                <a16:creationId xmlns:a16="http://schemas.microsoft.com/office/drawing/2014/main" id="{837521FA-F2CC-960C-5526-ED414A79380C}"/>
              </a:ext>
            </a:extLst>
          </p:cNvPr>
          <p:cNvSpPr/>
          <p:nvPr/>
        </p:nvSpPr>
        <p:spPr>
          <a:xfrm>
            <a:off x="6920917" y="5455920"/>
            <a:ext cx="5271083" cy="990600"/>
          </a:xfrm>
          <a:prstGeom prst="rect">
            <a:avLst/>
          </a:prstGeom>
          <a:ln w="19050">
            <a:solidFill>
              <a:schemeClr val="tx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2DE60E8D-82DF-E236-2EA7-E7C9FAD6EEE9}"/>
              </a:ext>
            </a:extLst>
          </p:cNvPr>
          <p:cNvSpPr txBox="1"/>
          <p:nvPr/>
        </p:nvSpPr>
        <p:spPr>
          <a:xfrm>
            <a:off x="7113864" y="5585768"/>
            <a:ext cx="4986696" cy="584775"/>
          </a:xfrm>
          <a:prstGeom prst="rect">
            <a:avLst/>
          </a:prstGeom>
          <a:noFill/>
        </p:spPr>
        <p:txBody>
          <a:bodyPr wrap="square">
            <a:spAutoFit/>
          </a:bodyPr>
          <a:lstStyle/>
          <a:p>
            <a:pPr algn="ctr" eaLnBrk="1" fontAlgn="auto" hangingPunct="1">
              <a:spcBef>
                <a:spcPts val="0"/>
              </a:spcBef>
              <a:spcAft>
                <a:spcPts val="0"/>
              </a:spcAft>
              <a:defRPr/>
            </a:pPr>
            <a:r>
              <a:rPr lang="en-US" sz="2400" dirty="0">
                <a:solidFill>
                  <a:schemeClr val="tx1"/>
                </a:solidFill>
              </a:rPr>
              <a:t>62-week </a:t>
            </a:r>
            <a:r>
              <a:rPr lang="en-US" sz="2400" dirty="0"/>
              <a:t>Dan 9:25</a:t>
            </a:r>
            <a:r>
              <a:rPr lang="en-US" sz="2400" dirty="0">
                <a:solidFill>
                  <a:schemeClr val="tx1"/>
                </a:solidFill>
              </a:rPr>
              <a:t>  </a:t>
            </a:r>
            <a:r>
              <a:rPr lang="en-US" sz="3200" dirty="0">
                <a:solidFill>
                  <a:schemeClr val="tx1"/>
                </a:solidFill>
              </a:rPr>
              <a:t>(</a:t>
            </a:r>
            <a:r>
              <a:rPr lang="en-US" sz="2000" dirty="0">
                <a:solidFill>
                  <a:schemeClr val="tx1"/>
                </a:solidFill>
              </a:rPr>
              <a:t>7*70 = 490 YEARS</a:t>
            </a:r>
            <a:r>
              <a:rPr lang="en-US" sz="3200" dirty="0">
                <a:solidFill>
                  <a:schemeClr val="tx1"/>
                </a:solidFill>
              </a:rPr>
              <a:t>)</a:t>
            </a:r>
          </a:p>
        </p:txBody>
      </p:sp>
      <p:cxnSp>
        <p:nvCxnSpPr>
          <p:cNvPr id="13" name="Straight Arrow Connector 12">
            <a:extLst>
              <a:ext uri="{FF2B5EF4-FFF2-40B4-BE49-F238E27FC236}">
                <a16:creationId xmlns:a16="http://schemas.microsoft.com/office/drawing/2014/main" id="{198EC0A4-8F75-9A0B-AA24-90018EED325B}"/>
              </a:ext>
            </a:extLst>
          </p:cNvPr>
          <p:cNvCxnSpPr>
            <a:cxnSpLocks/>
          </p:cNvCxnSpPr>
          <p:nvPr/>
        </p:nvCxnSpPr>
        <p:spPr>
          <a:xfrm>
            <a:off x="6383338" y="6439853"/>
            <a:ext cx="580866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D2D52EF-8FC7-DB59-18CA-2278E11C4D96}"/>
              </a:ext>
            </a:extLst>
          </p:cNvPr>
          <p:cNvCxnSpPr>
            <a:cxnSpLocks/>
          </p:cNvCxnSpPr>
          <p:nvPr/>
        </p:nvCxnSpPr>
        <p:spPr>
          <a:xfrm>
            <a:off x="6383338" y="5434013"/>
            <a:ext cx="5808662"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C77F25BD-6100-EC28-1782-12B192E43007}"/>
              </a:ext>
            </a:extLst>
          </p:cNvPr>
          <p:cNvCxnSpPr>
            <a:cxnSpLocks/>
          </p:cNvCxnSpPr>
          <p:nvPr/>
        </p:nvCxnSpPr>
        <p:spPr>
          <a:xfrm flipH="1">
            <a:off x="3641324" y="6440550"/>
            <a:ext cx="2725738"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12">
            <a:extLst>
              <a:ext uri="{FF2B5EF4-FFF2-40B4-BE49-F238E27FC236}">
                <a16:creationId xmlns:a16="http://schemas.microsoft.com/office/drawing/2014/main" id="{C6F43B91-6114-29B8-E13B-0EEEE1FBBD73}"/>
              </a:ext>
            </a:extLst>
          </p:cNvPr>
          <p:cNvSpPr txBox="1">
            <a:spLocks noChangeArrowheads="1"/>
          </p:cNvSpPr>
          <p:nvPr/>
        </p:nvSpPr>
        <p:spPr bwMode="auto">
          <a:xfrm>
            <a:off x="10855355" y="2484379"/>
            <a:ext cx="1336645" cy="2054986"/>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marL="0" marR="0">
              <a:lnSpc>
                <a:spcPct val="107000"/>
              </a:lnSpc>
              <a:spcBef>
                <a:spcPts val="0"/>
              </a:spcBef>
              <a:spcAft>
                <a:spcPts val="800"/>
              </a:spcAft>
            </a:pPr>
            <a:r>
              <a:rPr lang="en-US" sz="1400" dirty="0">
                <a:ea typeface="Calibri" panose="020F0502020204030204" pitchFamily="34" charset="0"/>
                <a:cs typeface="Times New Roman" panose="02020603050405020304" pitchFamily="18" charset="0"/>
              </a:rPr>
              <a:t>E</a:t>
            </a:r>
            <a:r>
              <a:rPr lang="en-US" sz="1400" dirty="0">
                <a:effectLst/>
                <a:latin typeface="Calibri" panose="020F0502020204030204" pitchFamily="34" charset="0"/>
                <a:ea typeface="Calibri" panose="020F0502020204030204" pitchFamily="34" charset="0"/>
                <a:cs typeface="Times New Roman" panose="02020603050405020304" pitchFamily="18" charset="0"/>
              </a:rPr>
              <a:t>ven Talmud</a:t>
            </a:r>
            <a:r>
              <a:rPr lang="en-US" sz="1400" dirty="0">
                <a:ea typeface="Calibri" panose="020F0502020204030204" pitchFamily="34" charset="0"/>
                <a:cs typeface="Times New Roman" panose="02020603050405020304" pitchFamily="18" charset="0"/>
              </a:rPr>
              <a:t> mentioned in </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r>
              <a:rPr lang="en-US" sz="1400" dirty="0" err="1">
                <a:effectLst/>
                <a:latin typeface="Calibri" panose="020F0502020204030204" pitchFamily="34" charset="0"/>
                <a:ea typeface="Calibri" panose="020F0502020204030204" pitchFamily="34" charset="0"/>
                <a:cs typeface="Times New Roman" panose="02020603050405020304" pitchFamily="18" charset="0"/>
              </a:rPr>
              <a:t>Erchin</a:t>
            </a:r>
            <a:r>
              <a:rPr lang="en-US" sz="1400" dirty="0">
                <a:effectLst/>
                <a:latin typeface="Calibri" panose="020F0502020204030204" pitchFamily="34" charset="0"/>
                <a:ea typeface="Calibri" panose="020F0502020204030204" pitchFamily="34" charset="0"/>
                <a:cs typeface="Times New Roman" panose="02020603050405020304" pitchFamily="18" charset="0"/>
              </a:rPr>
              <a:t> 12b (Yoma 4b), claimed that the 2nd Temple stood for </a:t>
            </a:r>
            <a:r>
              <a:rPr lang="en-US" dirty="0">
                <a:effectLst/>
                <a:latin typeface="Calibri" panose="020F0502020204030204" pitchFamily="34" charset="0"/>
                <a:ea typeface="Calibri" panose="020F0502020204030204" pitchFamily="34" charset="0"/>
                <a:cs typeface="Times New Roman" panose="02020603050405020304" pitchFamily="18" charset="0"/>
              </a:rPr>
              <a:t>420 years</a:t>
            </a: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p:txBody>
      </p:sp>
      <p:cxnSp>
        <p:nvCxnSpPr>
          <p:cNvPr id="11" name="Straight Arrow Connector 10">
            <a:extLst>
              <a:ext uri="{FF2B5EF4-FFF2-40B4-BE49-F238E27FC236}">
                <a16:creationId xmlns:a16="http://schemas.microsoft.com/office/drawing/2014/main" id="{358A4624-BA0D-E98A-00FD-C8A4DCB78BF3}"/>
              </a:ext>
            </a:extLst>
          </p:cNvPr>
          <p:cNvCxnSpPr>
            <a:cxnSpLocks/>
            <a:stCxn id="27" idx="1"/>
          </p:cNvCxnSpPr>
          <p:nvPr/>
        </p:nvCxnSpPr>
        <p:spPr>
          <a:xfrm flipH="1">
            <a:off x="7365534" y="4844266"/>
            <a:ext cx="3422610" cy="48274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Right Brace 26">
            <a:extLst>
              <a:ext uri="{FF2B5EF4-FFF2-40B4-BE49-F238E27FC236}">
                <a16:creationId xmlns:a16="http://schemas.microsoft.com/office/drawing/2014/main" id="{7D70E38C-017B-E43F-A29B-27CBC57A48B9}"/>
              </a:ext>
            </a:extLst>
          </p:cNvPr>
          <p:cNvSpPr/>
          <p:nvPr/>
        </p:nvSpPr>
        <p:spPr>
          <a:xfrm rot="17263297" flipH="1">
            <a:off x="10872132" y="4118994"/>
            <a:ext cx="612396" cy="1057013"/>
          </a:xfrm>
          <a:prstGeom prst="rightBrace">
            <a:avLst>
              <a:gd name="adj1" fmla="val 8333"/>
              <a:gd name="adj2" fmla="val 20504"/>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en-US">
              <a:ln w="28575">
                <a:solidFill>
                  <a:schemeClr val="tx1"/>
                </a:solidFill>
              </a:ln>
            </a:endParaRPr>
          </a:p>
        </p:txBody>
      </p:sp>
      <p:cxnSp>
        <p:nvCxnSpPr>
          <p:cNvPr id="41" name="Straight Arrow Connector 40">
            <a:extLst>
              <a:ext uri="{FF2B5EF4-FFF2-40B4-BE49-F238E27FC236}">
                <a16:creationId xmlns:a16="http://schemas.microsoft.com/office/drawing/2014/main" id="{7CCC4DC8-342C-85F6-59D1-54E458B7DF7F}"/>
              </a:ext>
            </a:extLst>
          </p:cNvPr>
          <p:cNvCxnSpPr>
            <a:cxnSpLocks/>
            <a:stCxn id="27" idx="1"/>
          </p:cNvCxnSpPr>
          <p:nvPr/>
        </p:nvCxnSpPr>
        <p:spPr>
          <a:xfrm>
            <a:off x="10788144" y="4844266"/>
            <a:ext cx="1403856" cy="20590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TextBox 49">
            <a:extLst>
              <a:ext uri="{FF2B5EF4-FFF2-40B4-BE49-F238E27FC236}">
                <a16:creationId xmlns:a16="http://schemas.microsoft.com/office/drawing/2014/main" id="{9AA309B4-CFAD-5CF6-6AE8-EC6E87FD3144}"/>
              </a:ext>
            </a:extLst>
          </p:cNvPr>
          <p:cNvSpPr txBox="1"/>
          <p:nvPr/>
        </p:nvSpPr>
        <p:spPr>
          <a:xfrm>
            <a:off x="6769916" y="2529089"/>
            <a:ext cx="2139192" cy="830997"/>
          </a:xfrm>
          <a:prstGeom prst="rect">
            <a:avLst/>
          </a:prstGeom>
          <a:noFill/>
        </p:spPr>
        <p:txBody>
          <a:bodyPr wrap="square">
            <a:spAutoFit/>
          </a:bodyPr>
          <a:lstStyle/>
          <a:p>
            <a:r>
              <a:rPr lang="en-US" sz="1200" b="1" dirty="0"/>
              <a:t>Temple stopped rebuilding until 2nd year of the reign of Darius king of Persia according to Ezra 4 &amp; Haggai 1</a:t>
            </a:r>
          </a:p>
        </p:txBody>
      </p:sp>
      <p:cxnSp>
        <p:nvCxnSpPr>
          <p:cNvPr id="51" name="Straight Arrow Connector 50">
            <a:extLst>
              <a:ext uri="{FF2B5EF4-FFF2-40B4-BE49-F238E27FC236}">
                <a16:creationId xmlns:a16="http://schemas.microsoft.com/office/drawing/2014/main" id="{6062DCFA-C0DA-8464-7295-BF33A0CFABF9}"/>
              </a:ext>
            </a:extLst>
          </p:cNvPr>
          <p:cNvCxnSpPr>
            <a:cxnSpLocks/>
          </p:cNvCxnSpPr>
          <p:nvPr/>
        </p:nvCxnSpPr>
        <p:spPr>
          <a:xfrm flipH="1">
            <a:off x="7130642" y="3377967"/>
            <a:ext cx="426964" cy="3635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1E226-4A68-853D-239D-E7DB5F6A8641}"/>
              </a:ext>
            </a:extLst>
          </p:cNvPr>
          <p:cNvSpPr>
            <a:spLocks noGrp="1"/>
          </p:cNvSpPr>
          <p:nvPr>
            <p:ph type="ctrTitle"/>
          </p:nvPr>
        </p:nvSpPr>
        <p:spPr>
          <a:xfrm>
            <a:off x="0" y="0"/>
            <a:ext cx="12192000" cy="466725"/>
          </a:xfrm>
        </p:spPr>
        <p:txBody>
          <a:bodyPr rtlCol="0">
            <a:normAutofit fontScale="90000"/>
          </a:bodyPr>
          <a:lstStyle/>
          <a:p>
            <a:pPr fontAlgn="auto">
              <a:spcAft>
                <a:spcPts val="0"/>
              </a:spcAft>
              <a:defRPr/>
            </a:pPr>
            <a:r>
              <a:rPr lang="en-US" sz="2800" dirty="0">
                <a:solidFill>
                  <a:schemeClr val="accent1"/>
                </a:solidFill>
                <a:latin typeface="Bauhaus 93" panose="04030905020B02020C02" pitchFamily="82" charset="0"/>
              </a:rPr>
              <a:t>Earth’s Timeline Draft</a:t>
            </a:r>
          </a:p>
        </p:txBody>
      </p:sp>
      <p:graphicFrame>
        <p:nvGraphicFramePr>
          <p:cNvPr id="4" name="Table 4">
            <a:extLst>
              <a:ext uri="{FF2B5EF4-FFF2-40B4-BE49-F238E27FC236}">
                <a16:creationId xmlns:a16="http://schemas.microsoft.com/office/drawing/2014/main" id="{C2AFDC6C-2ED5-31EC-7021-A1274455BFAC}"/>
              </a:ext>
            </a:extLst>
          </p:cNvPr>
          <p:cNvGraphicFramePr>
            <a:graphicFrameLocks noGrp="1"/>
          </p:cNvGraphicFramePr>
          <p:nvPr>
            <p:extLst>
              <p:ext uri="{D42A27DB-BD31-4B8C-83A1-F6EECF244321}">
                <p14:modId xmlns:p14="http://schemas.microsoft.com/office/powerpoint/2010/main" val="1353403228"/>
              </p:ext>
            </p:extLst>
          </p:nvPr>
        </p:nvGraphicFramePr>
        <p:xfrm>
          <a:off x="1040235" y="623888"/>
          <a:ext cx="11151762" cy="276225"/>
        </p:xfrm>
        <a:graphic>
          <a:graphicData uri="http://schemas.openxmlformats.org/drawingml/2006/table">
            <a:tbl>
              <a:tblPr firstRow="1" bandRow="1">
                <a:tableStyleId>{5C22544A-7EE6-4342-B048-85BDC9FD1C3A}</a:tableStyleId>
              </a:tblPr>
              <a:tblGrid>
                <a:gridCol w="511728">
                  <a:extLst>
                    <a:ext uri="{9D8B030D-6E8A-4147-A177-3AD203B41FA5}">
                      <a16:colId xmlns:a16="http://schemas.microsoft.com/office/drawing/2014/main" val="20000"/>
                    </a:ext>
                  </a:extLst>
                </a:gridCol>
                <a:gridCol w="1459685">
                  <a:extLst>
                    <a:ext uri="{9D8B030D-6E8A-4147-A177-3AD203B41FA5}">
                      <a16:colId xmlns:a16="http://schemas.microsoft.com/office/drawing/2014/main" val="20001"/>
                    </a:ext>
                  </a:extLst>
                </a:gridCol>
                <a:gridCol w="1208014">
                  <a:extLst>
                    <a:ext uri="{9D8B030D-6E8A-4147-A177-3AD203B41FA5}">
                      <a16:colId xmlns:a16="http://schemas.microsoft.com/office/drawing/2014/main" val="20002"/>
                    </a:ext>
                  </a:extLst>
                </a:gridCol>
                <a:gridCol w="872455">
                  <a:extLst>
                    <a:ext uri="{9D8B030D-6E8A-4147-A177-3AD203B41FA5}">
                      <a16:colId xmlns:a16="http://schemas.microsoft.com/office/drawing/2014/main" val="20003"/>
                    </a:ext>
                  </a:extLst>
                </a:gridCol>
                <a:gridCol w="1719744">
                  <a:extLst>
                    <a:ext uri="{9D8B030D-6E8A-4147-A177-3AD203B41FA5}">
                      <a16:colId xmlns:a16="http://schemas.microsoft.com/office/drawing/2014/main" val="20004"/>
                    </a:ext>
                  </a:extLst>
                </a:gridCol>
                <a:gridCol w="919430">
                  <a:extLst>
                    <a:ext uri="{9D8B030D-6E8A-4147-A177-3AD203B41FA5}">
                      <a16:colId xmlns:a16="http://schemas.microsoft.com/office/drawing/2014/main" val="20005"/>
                    </a:ext>
                  </a:extLst>
                </a:gridCol>
                <a:gridCol w="1115176">
                  <a:extLst>
                    <a:ext uri="{9D8B030D-6E8A-4147-A177-3AD203B41FA5}">
                      <a16:colId xmlns:a16="http://schemas.microsoft.com/office/drawing/2014/main" val="20006"/>
                    </a:ext>
                  </a:extLst>
                </a:gridCol>
                <a:gridCol w="1115176">
                  <a:extLst>
                    <a:ext uri="{9D8B030D-6E8A-4147-A177-3AD203B41FA5}">
                      <a16:colId xmlns:a16="http://schemas.microsoft.com/office/drawing/2014/main" val="20007"/>
                    </a:ext>
                  </a:extLst>
                </a:gridCol>
                <a:gridCol w="1094801">
                  <a:extLst>
                    <a:ext uri="{9D8B030D-6E8A-4147-A177-3AD203B41FA5}">
                      <a16:colId xmlns:a16="http://schemas.microsoft.com/office/drawing/2014/main" val="20008"/>
                    </a:ext>
                  </a:extLst>
                </a:gridCol>
                <a:gridCol w="1135553">
                  <a:extLst>
                    <a:ext uri="{9D8B030D-6E8A-4147-A177-3AD203B41FA5}">
                      <a16:colId xmlns:a16="http://schemas.microsoft.com/office/drawing/2014/main" val="20009"/>
                    </a:ext>
                  </a:extLst>
                </a:gridCol>
              </a:tblGrid>
              <a:tr h="276225">
                <a:tc>
                  <a:txBody>
                    <a:bodyPr/>
                    <a:lstStyle/>
                    <a:p>
                      <a:pPr algn="l"/>
                      <a:r>
                        <a:rPr lang="en-US" sz="1200" dirty="0"/>
                        <a:t>4199</a:t>
                      </a:r>
                    </a:p>
                  </a:txBody>
                  <a:tcPr marL="91442" marR="91442" marT="45657" marB="45657">
                    <a:solidFill>
                      <a:schemeClr val="bg2">
                        <a:lumMod val="75000"/>
                      </a:schemeClr>
                    </a:solidFill>
                  </a:tcPr>
                </a:tc>
                <a:tc>
                  <a:txBody>
                    <a:bodyPr/>
                    <a:lstStyle/>
                    <a:p>
                      <a:pPr algn="l"/>
                      <a:r>
                        <a:rPr lang="en-US" sz="1200" dirty="0"/>
                        <a:t>4318                 </a:t>
                      </a:r>
                      <a:r>
                        <a:rPr lang="en-US" sz="1200" b="1" dirty="0">
                          <a:solidFill>
                            <a:schemeClr val="tx1"/>
                          </a:solidFill>
                        </a:rPr>
                        <a:t>0</a:t>
                      </a:r>
                    </a:p>
                  </a:txBody>
                  <a:tcPr marL="91442" marR="91442" marT="45657" marB="45657">
                    <a:solidFill>
                      <a:schemeClr val="bg2">
                        <a:lumMod val="75000"/>
                      </a:schemeClr>
                    </a:solidFill>
                  </a:tcPr>
                </a:tc>
                <a:tc>
                  <a:txBody>
                    <a:bodyPr/>
                    <a:lstStyle/>
                    <a:p>
                      <a:pPr algn="l"/>
                      <a:r>
                        <a:rPr lang="en-US" sz="1200" dirty="0"/>
                        <a:t>4545</a:t>
                      </a:r>
                    </a:p>
                  </a:txBody>
                  <a:tcPr marL="91442" marR="91442" marT="45657" marB="45657">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4708</a:t>
                      </a:r>
                    </a:p>
                  </a:txBody>
                  <a:tcPr marL="91442" marR="91442" marT="45657" marB="45657">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4821</a:t>
                      </a:r>
                    </a:p>
                  </a:txBody>
                  <a:tcPr marL="91442" marR="91442" marT="45657" marB="45657">
                    <a:solidFill>
                      <a:schemeClr val="bg2">
                        <a:lumMod val="75000"/>
                      </a:schemeClr>
                    </a:solidFill>
                  </a:tcPr>
                </a:tc>
                <a:tc>
                  <a:txBody>
                    <a:bodyPr/>
                    <a:lstStyle/>
                    <a:p>
                      <a:pPr algn="l"/>
                      <a:endParaRPr lang="en-US" sz="1200" dirty="0"/>
                    </a:p>
                  </a:txBody>
                  <a:tcPr marL="91442" marR="91442" marT="45657" marB="45657">
                    <a:solidFill>
                      <a:schemeClr val="bg2">
                        <a:lumMod val="75000"/>
                      </a:schemeClr>
                    </a:solidFill>
                  </a:tcPr>
                </a:tc>
                <a:tc>
                  <a:txBody>
                    <a:bodyPr/>
                    <a:lstStyle/>
                    <a:p>
                      <a:pPr algn="l"/>
                      <a:endParaRPr lang="en-US" sz="1200" dirty="0"/>
                    </a:p>
                  </a:txBody>
                  <a:tcPr marL="91442" marR="91442" marT="45657" marB="45657">
                    <a:solidFill>
                      <a:schemeClr val="bg2">
                        <a:lumMod val="75000"/>
                      </a:schemeClr>
                    </a:solidFill>
                  </a:tcPr>
                </a:tc>
                <a:tc>
                  <a:txBody>
                    <a:bodyPr/>
                    <a:lstStyle/>
                    <a:p>
                      <a:pPr algn="l"/>
                      <a:endParaRPr lang="en-US" sz="1200" dirty="0"/>
                    </a:p>
                  </a:txBody>
                  <a:tcPr marL="91442" marR="91442" marT="45657" marB="45657">
                    <a:solidFill>
                      <a:schemeClr val="bg2">
                        <a:lumMod val="75000"/>
                      </a:schemeClr>
                    </a:solidFill>
                  </a:tcPr>
                </a:tc>
                <a:tc>
                  <a:txBody>
                    <a:bodyPr/>
                    <a:lstStyle/>
                    <a:p>
                      <a:pPr algn="l"/>
                      <a:endParaRPr lang="en-US" sz="1200" dirty="0"/>
                    </a:p>
                  </a:txBody>
                  <a:tcPr marL="91442" marR="91442" marT="45657" marB="45657">
                    <a:solidFill>
                      <a:schemeClr val="bg2">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TODAY -  6313</a:t>
                      </a:r>
                    </a:p>
                  </a:txBody>
                  <a:tcPr marL="91442" marR="91442" marT="45657" marB="45657">
                    <a:solidFill>
                      <a:schemeClr val="bg2">
                        <a:lumMod val="75000"/>
                      </a:schemeClr>
                    </a:solidFill>
                  </a:tcPr>
                </a:tc>
                <a:extLst>
                  <a:ext uri="{0D108BD9-81ED-4DB2-BD59-A6C34878D82A}">
                    <a16:rowId xmlns:a16="http://schemas.microsoft.com/office/drawing/2014/main" val="10000"/>
                  </a:ext>
                </a:extLst>
              </a:tr>
            </a:tbl>
          </a:graphicData>
        </a:graphic>
      </p:graphicFrame>
      <p:sp>
        <p:nvSpPr>
          <p:cNvPr id="3" name="Rectangle 2">
            <a:extLst>
              <a:ext uri="{FF2B5EF4-FFF2-40B4-BE49-F238E27FC236}">
                <a16:creationId xmlns:a16="http://schemas.microsoft.com/office/drawing/2014/main" id="{B0C1BBF8-9E4F-02EC-0D27-B0BF8C292CEE}"/>
              </a:ext>
            </a:extLst>
          </p:cNvPr>
          <p:cNvSpPr/>
          <p:nvPr/>
        </p:nvSpPr>
        <p:spPr>
          <a:xfrm>
            <a:off x="5098133" y="1073150"/>
            <a:ext cx="1703387" cy="1082675"/>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000" dirty="0"/>
              <a:t>By 400 AD Roman Kingdom was struggling under the weight of how many nations (Europe) grew were too large for Rome to handle. The city of Rome finally fell in 476 AD</a:t>
            </a:r>
          </a:p>
        </p:txBody>
      </p:sp>
      <p:cxnSp>
        <p:nvCxnSpPr>
          <p:cNvPr id="7" name="Straight Arrow Connector 6">
            <a:extLst>
              <a:ext uri="{FF2B5EF4-FFF2-40B4-BE49-F238E27FC236}">
                <a16:creationId xmlns:a16="http://schemas.microsoft.com/office/drawing/2014/main" id="{BDF309B0-6410-0930-B87F-CD13087455EF}"/>
              </a:ext>
            </a:extLst>
          </p:cNvPr>
          <p:cNvCxnSpPr/>
          <p:nvPr/>
        </p:nvCxnSpPr>
        <p:spPr>
          <a:xfrm flipV="1">
            <a:off x="5093370" y="962025"/>
            <a:ext cx="0" cy="183197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19F66F9-C33C-03B1-546B-CCA8252EDAB1}"/>
              </a:ext>
            </a:extLst>
          </p:cNvPr>
          <p:cNvCxnSpPr>
            <a:cxnSpLocks/>
          </p:cNvCxnSpPr>
          <p:nvPr/>
        </p:nvCxnSpPr>
        <p:spPr>
          <a:xfrm>
            <a:off x="5108895" y="2797175"/>
            <a:ext cx="649255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22" name="TextBox 14">
            <a:extLst>
              <a:ext uri="{FF2B5EF4-FFF2-40B4-BE49-F238E27FC236}">
                <a16:creationId xmlns:a16="http://schemas.microsoft.com/office/drawing/2014/main" id="{55E542E2-B91B-55CA-28F5-A8822CE1F7AC}"/>
              </a:ext>
            </a:extLst>
          </p:cNvPr>
          <p:cNvSpPr txBox="1">
            <a:spLocks noChangeArrowheads="1"/>
          </p:cNvSpPr>
          <p:nvPr/>
        </p:nvSpPr>
        <p:spPr bwMode="auto">
          <a:xfrm>
            <a:off x="5117284" y="2471927"/>
            <a:ext cx="648099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400" dirty="0"/>
              <a:t>It had been about 1492 years ago when Roman last rule the world power</a:t>
            </a:r>
          </a:p>
        </p:txBody>
      </p:sp>
      <p:sp>
        <p:nvSpPr>
          <p:cNvPr id="9" name="Rectangle 8">
            <a:extLst>
              <a:ext uri="{FF2B5EF4-FFF2-40B4-BE49-F238E27FC236}">
                <a16:creationId xmlns:a16="http://schemas.microsoft.com/office/drawing/2014/main" id="{6A9BD427-3354-BF0C-0CE4-D934AEF219C3}"/>
              </a:ext>
            </a:extLst>
          </p:cNvPr>
          <p:cNvSpPr/>
          <p:nvPr/>
        </p:nvSpPr>
        <p:spPr>
          <a:xfrm>
            <a:off x="3197400" y="1130752"/>
            <a:ext cx="911225" cy="169386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000" dirty="0"/>
              <a:t>About 227 year later Roman Kingdom began to decline starting around 200 AD</a:t>
            </a:r>
          </a:p>
        </p:txBody>
      </p:sp>
      <p:cxnSp>
        <p:nvCxnSpPr>
          <p:cNvPr id="11" name="Straight Arrow Connector 10">
            <a:extLst>
              <a:ext uri="{FF2B5EF4-FFF2-40B4-BE49-F238E27FC236}">
                <a16:creationId xmlns:a16="http://schemas.microsoft.com/office/drawing/2014/main" id="{2DC130A3-2233-9362-41CA-AB037BA2D8AA}"/>
              </a:ext>
            </a:extLst>
          </p:cNvPr>
          <p:cNvCxnSpPr>
            <a:cxnSpLocks/>
          </p:cNvCxnSpPr>
          <p:nvPr/>
        </p:nvCxnSpPr>
        <p:spPr>
          <a:xfrm flipH="1" flipV="1">
            <a:off x="3014663" y="922338"/>
            <a:ext cx="170497" cy="92170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F790DD2-8BDB-4CD3-53A0-DB705BDA03C2}"/>
              </a:ext>
            </a:extLst>
          </p:cNvPr>
          <p:cNvSpPr/>
          <p:nvPr/>
        </p:nvSpPr>
        <p:spPr>
          <a:xfrm>
            <a:off x="1565275" y="1081405"/>
            <a:ext cx="862013" cy="146843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000" dirty="0"/>
              <a:t>About 119 year later Roman Republic became the Roman Empire in 27 BC</a:t>
            </a:r>
          </a:p>
        </p:txBody>
      </p:sp>
      <p:cxnSp>
        <p:nvCxnSpPr>
          <p:cNvPr id="16" name="Straight Arrow Connector 15">
            <a:extLst>
              <a:ext uri="{FF2B5EF4-FFF2-40B4-BE49-F238E27FC236}">
                <a16:creationId xmlns:a16="http://schemas.microsoft.com/office/drawing/2014/main" id="{1D660338-1CF9-EC01-86CE-991BB726A571}"/>
              </a:ext>
            </a:extLst>
          </p:cNvPr>
          <p:cNvCxnSpPr>
            <a:cxnSpLocks/>
          </p:cNvCxnSpPr>
          <p:nvPr/>
        </p:nvCxnSpPr>
        <p:spPr>
          <a:xfrm flipV="1">
            <a:off x="1543050" y="911225"/>
            <a:ext cx="0" cy="164401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79A1D8B-57A6-E89C-B97F-D3BD928248B6}"/>
              </a:ext>
            </a:extLst>
          </p:cNvPr>
          <p:cNvCxnSpPr>
            <a:cxnSpLocks/>
          </p:cNvCxnSpPr>
          <p:nvPr/>
        </p:nvCxnSpPr>
        <p:spPr>
          <a:xfrm flipV="1">
            <a:off x="2600325" y="868363"/>
            <a:ext cx="0" cy="203422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C661D25F-BACC-C8DA-1192-BF66BDCF33F5}"/>
              </a:ext>
            </a:extLst>
          </p:cNvPr>
          <p:cNvCxnSpPr>
            <a:cxnSpLocks/>
          </p:cNvCxnSpPr>
          <p:nvPr/>
        </p:nvCxnSpPr>
        <p:spPr>
          <a:xfrm>
            <a:off x="3616960" y="4937760"/>
            <a:ext cx="1525491" cy="79629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
        <p:nvSpPr>
          <p:cNvPr id="22" name="Rectangle 21">
            <a:extLst>
              <a:ext uri="{FF2B5EF4-FFF2-40B4-BE49-F238E27FC236}">
                <a16:creationId xmlns:a16="http://schemas.microsoft.com/office/drawing/2014/main" id="{3095D8F3-4B67-8343-2E88-BA045C0AC5D9}"/>
              </a:ext>
            </a:extLst>
          </p:cNvPr>
          <p:cNvSpPr/>
          <p:nvPr/>
        </p:nvSpPr>
        <p:spPr>
          <a:xfrm>
            <a:off x="10995025" y="3616325"/>
            <a:ext cx="1196975" cy="773113"/>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200" dirty="0"/>
              <a:t>The Pagan Year</a:t>
            </a:r>
          </a:p>
          <a:p>
            <a:pPr algn="ctr" eaLnBrk="1" fontAlgn="auto" hangingPunct="1">
              <a:spcBef>
                <a:spcPts val="0"/>
              </a:spcBef>
              <a:spcAft>
                <a:spcPts val="0"/>
              </a:spcAft>
              <a:defRPr/>
            </a:pPr>
            <a:r>
              <a:rPr lang="en-US" sz="2400" dirty="0"/>
              <a:t>2022</a:t>
            </a:r>
            <a:endParaRPr lang="en-US" sz="1600" dirty="0"/>
          </a:p>
        </p:txBody>
      </p:sp>
      <p:cxnSp>
        <p:nvCxnSpPr>
          <p:cNvPr id="23" name="Straight Arrow Connector 22">
            <a:extLst>
              <a:ext uri="{FF2B5EF4-FFF2-40B4-BE49-F238E27FC236}">
                <a16:creationId xmlns:a16="http://schemas.microsoft.com/office/drawing/2014/main" id="{2D36996E-A7C5-815E-ABC5-D24572D2E88E}"/>
              </a:ext>
            </a:extLst>
          </p:cNvPr>
          <p:cNvCxnSpPr>
            <a:cxnSpLocks/>
            <a:stCxn id="22" idx="0"/>
          </p:cNvCxnSpPr>
          <p:nvPr/>
        </p:nvCxnSpPr>
        <p:spPr>
          <a:xfrm flipV="1">
            <a:off x="11593513" y="923925"/>
            <a:ext cx="11112" cy="2692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5" name="Table 4">
            <a:extLst>
              <a:ext uri="{FF2B5EF4-FFF2-40B4-BE49-F238E27FC236}">
                <a16:creationId xmlns:a16="http://schemas.microsoft.com/office/drawing/2014/main" id="{83678A1C-804D-5506-F9B6-C7B590A32FCF}"/>
              </a:ext>
            </a:extLst>
          </p:cNvPr>
          <p:cNvGraphicFramePr>
            <a:graphicFrameLocks noGrp="1"/>
          </p:cNvGraphicFramePr>
          <p:nvPr>
            <p:extLst>
              <p:ext uri="{D42A27DB-BD31-4B8C-83A1-F6EECF244321}">
                <p14:modId xmlns:p14="http://schemas.microsoft.com/office/powerpoint/2010/main" val="3447618239"/>
              </p:ext>
            </p:extLst>
          </p:nvPr>
        </p:nvGraphicFramePr>
        <p:xfrm>
          <a:off x="0" y="622810"/>
          <a:ext cx="377505" cy="274128"/>
        </p:xfrm>
        <a:graphic>
          <a:graphicData uri="http://schemas.openxmlformats.org/drawingml/2006/table">
            <a:tbl>
              <a:tblPr firstRow="1" bandRow="1">
                <a:tableStyleId>{5C22544A-7EE6-4342-B048-85BDC9FD1C3A}</a:tableStyleId>
              </a:tblPr>
              <a:tblGrid>
                <a:gridCol w="377505">
                  <a:extLst>
                    <a:ext uri="{9D8B030D-6E8A-4147-A177-3AD203B41FA5}">
                      <a16:colId xmlns:a16="http://schemas.microsoft.com/office/drawing/2014/main" val="20000"/>
                    </a:ext>
                  </a:extLst>
                </a:gridCol>
              </a:tblGrid>
              <a:tr h="250986">
                <a:tc>
                  <a:txBody>
                    <a:bodyPr/>
                    <a:lstStyle/>
                    <a:p>
                      <a:pPr algn="l"/>
                      <a:endParaRPr lang="en-US" sz="1200" dirty="0"/>
                    </a:p>
                  </a:txBody>
                  <a:tcPr marL="91491" marR="91491" marT="45624" marB="45624">
                    <a:solidFill>
                      <a:schemeClr val="bg2">
                        <a:lumMod val="75000"/>
                      </a:schemeClr>
                    </a:solidFill>
                  </a:tcPr>
                </a:tc>
                <a:extLst>
                  <a:ext uri="{0D108BD9-81ED-4DB2-BD59-A6C34878D82A}">
                    <a16:rowId xmlns:a16="http://schemas.microsoft.com/office/drawing/2014/main" val="10000"/>
                  </a:ext>
                </a:extLst>
              </a:tr>
            </a:tbl>
          </a:graphicData>
        </a:graphic>
      </p:graphicFrame>
      <p:cxnSp>
        <p:nvCxnSpPr>
          <p:cNvPr id="6" name="Straight Arrow Connector 5">
            <a:extLst>
              <a:ext uri="{FF2B5EF4-FFF2-40B4-BE49-F238E27FC236}">
                <a16:creationId xmlns:a16="http://schemas.microsoft.com/office/drawing/2014/main" id="{ED3C8712-9989-7ED7-873C-FC36A3024799}"/>
              </a:ext>
            </a:extLst>
          </p:cNvPr>
          <p:cNvCxnSpPr>
            <a:cxnSpLocks/>
          </p:cNvCxnSpPr>
          <p:nvPr/>
        </p:nvCxnSpPr>
        <p:spPr>
          <a:xfrm flipH="1" flipV="1">
            <a:off x="1048799" y="878121"/>
            <a:ext cx="75326" cy="41552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70B06E3-B353-BAF2-57E2-723EB2DBF363}"/>
              </a:ext>
            </a:extLst>
          </p:cNvPr>
          <p:cNvSpPr txBox="1"/>
          <p:nvPr/>
        </p:nvSpPr>
        <p:spPr>
          <a:xfrm>
            <a:off x="0" y="5060950"/>
            <a:ext cx="1670050" cy="16922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eaLnBrk="1" fontAlgn="auto" hangingPunct="1">
              <a:spcBef>
                <a:spcPts val="0"/>
              </a:spcBef>
              <a:spcAft>
                <a:spcPts val="0"/>
              </a:spcAft>
              <a:defRPr/>
            </a:pPr>
            <a:r>
              <a:rPr lang="en-US" dirty="0">
                <a:solidFill>
                  <a:schemeClr val="tx1"/>
                </a:solidFill>
              </a:rPr>
              <a:t>490 YEARS</a:t>
            </a:r>
          </a:p>
          <a:p>
            <a:pPr algn="ctr" eaLnBrk="1" fontAlgn="auto" hangingPunct="1">
              <a:spcBef>
                <a:spcPts val="0"/>
              </a:spcBef>
              <a:spcAft>
                <a:spcPts val="0"/>
              </a:spcAft>
              <a:defRPr/>
            </a:pPr>
            <a:r>
              <a:rPr lang="en-US" dirty="0">
                <a:solidFill>
                  <a:schemeClr val="tx1"/>
                </a:solidFill>
              </a:rPr>
              <a:t>Prophecy end here and the 2</a:t>
            </a:r>
            <a:r>
              <a:rPr lang="en-US" baseline="30000" dirty="0">
                <a:solidFill>
                  <a:schemeClr val="tx1"/>
                </a:solidFill>
              </a:rPr>
              <a:t>nd</a:t>
            </a:r>
            <a:r>
              <a:rPr lang="en-US" dirty="0">
                <a:solidFill>
                  <a:schemeClr val="tx1"/>
                </a:solidFill>
              </a:rPr>
              <a:t> Temple destroyed</a:t>
            </a:r>
          </a:p>
          <a:p>
            <a:pPr algn="ctr" eaLnBrk="1" fontAlgn="auto" hangingPunct="1">
              <a:spcBef>
                <a:spcPts val="0"/>
              </a:spcBef>
              <a:spcAft>
                <a:spcPts val="0"/>
              </a:spcAft>
              <a:defRPr/>
            </a:pPr>
            <a:r>
              <a:rPr lang="en-US" sz="1200" dirty="0">
                <a:solidFill>
                  <a:schemeClr val="tx1"/>
                </a:solidFill>
              </a:rPr>
              <a:t>(7*70=490 YEARS)</a:t>
            </a:r>
          </a:p>
        </p:txBody>
      </p:sp>
      <p:cxnSp>
        <p:nvCxnSpPr>
          <p:cNvPr id="18" name="Straight Arrow Connector 17">
            <a:extLst>
              <a:ext uri="{FF2B5EF4-FFF2-40B4-BE49-F238E27FC236}">
                <a16:creationId xmlns:a16="http://schemas.microsoft.com/office/drawing/2014/main" id="{203A458F-BC3B-EDFC-8F8E-2832A2387599}"/>
              </a:ext>
            </a:extLst>
          </p:cNvPr>
          <p:cNvCxnSpPr>
            <a:cxnSpLocks/>
          </p:cNvCxnSpPr>
          <p:nvPr/>
        </p:nvCxnSpPr>
        <p:spPr>
          <a:xfrm>
            <a:off x="0" y="5054600"/>
            <a:ext cx="1115736"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241" name="TextBox 20">
            <a:extLst>
              <a:ext uri="{FF2B5EF4-FFF2-40B4-BE49-F238E27FC236}">
                <a16:creationId xmlns:a16="http://schemas.microsoft.com/office/drawing/2014/main" id="{7F778A86-15D2-AA16-F484-E7EC6BB02BE5}"/>
              </a:ext>
            </a:extLst>
          </p:cNvPr>
          <p:cNvSpPr txBox="1">
            <a:spLocks noChangeArrowheads="1"/>
          </p:cNvSpPr>
          <p:nvPr/>
        </p:nvSpPr>
        <p:spPr bwMode="auto">
          <a:xfrm>
            <a:off x="2830805" y="4093493"/>
            <a:ext cx="1430337" cy="861774"/>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200" dirty="0">
                <a:solidFill>
                  <a:srgbClr val="FF0000"/>
                </a:solidFill>
              </a:rPr>
              <a:t>Jesus ascend into heaven between the year 30–36 A.D.</a:t>
            </a:r>
          </a:p>
          <a:p>
            <a:pPr algn="ctr" eaLnBrk="1" hangingPunct="1"/>
            <a:r>
              <a:rPr lang="en-US" altLang="en-US" sz="1400" dirty="0">
                <a:solidFill>
                  <a:srgbClr val="FF0000"/>
                </a:solidFill>
              </a:rPr>
              <a:t>(4375- 4381)</a:t>
            </a:r>
          </a:p>
        </p:txBody>
      </p:sp>
      <p:sp>
        <p:nvSpPr>
          <p:cNvPr id="8242" name="TextBox 25">
            <a:extLst>
              <a:ext uri="{FF2B5EF4-FFF2-40B4-BE49-F238E27FC236}">
                <a16:creationId xmlns:a16="http://schemas.microsoft.com/office/drawing/2014/main" id="{317E9571-B857-C8D1-9B44-BD7F62200FE8}"/>
              </a:ext>
            </a:extLst>
          </p:cNvPr>
          <p:cNvSpPr txBox="1">
            <a:spLocks noChangeArrowheads="1"/>
          </p:cNvSpPr>
          <p:nvPr/>
        </p:nvSpPr>
        <p:spPr bwMode="auto">
          <a:xfrm>
            <a:off x="5118537" y="5427663"/>
            <a:ext cx="39084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400" dirty="0">
                <a:solidFill>
                  <a:srgbClr val="FF0000"/>
                </a:solidFill>
              </a:rPr>
              <a:t>That is well over 2353 or 2359 years ago, opposite to what we were told is 1992 or 1986 years ago?</a:t>
            </a:r>
          </a:p>
        </p:txBody>
      </p:sp>
      <p:cxnSp>
        <p:nvCxnSpPr>
          <p:cNvPr id="27" name="Straight Arrow Connector 26">
            <a:extLst>
              <a:ext uri="{FF2B5EF4-FFF2-40B4-BE49-F238E27FC236}">
                <a16:creationId xmlns:a16="http://schemas.microsoft.com/office/drawing/2014/main" id="{3350910F-4968-0F72-9912-9B02ED5C4437}"/>
              </a:ext>
            </a:extLst>
          </p:cNvPr>
          <p:cNvCxnSpPr>
            <a:cxnSpLocks/>
          </p:cNvCxnSpPr>
          <p:nvPr/>
        </p:nvCxnSpPr>
        <p:spPr>
          <a:xfrm flipH="1">
            <a:off x="9043988" y="4421188"/>
            <a:ext cx="1946275" cy="1208087"/>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31" name="Straight Arrow Connector 30">
            <a:extLst>
              <a:ext uri="{FF2B5EF4-FFF2-40B4-BE49-F238E27FC236}">
                <a16:creationId xmlns:a16="http://schemas.microsoft.com/office/drawing/2014/main" id="{61B5CD2D-558B-A103-88A2-3F0C5B073967}"/>
              </a:ext>
            </a:extLst>
          </p:cNvPr>
          <p:cNvCxnSpPr>
            <a:cxnSpLocks/>
          </p:cNvCxnSpPr>
          <p:nvPr/>
        </p:nvCxnSpPr>
        <p:spPr>
          <a:xfrm flipH="1" flipV="1">
            <a:off x="2709863" y="889000"/>
            <a:ext cx="561843" cy="3196439"/>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25" name="TextBox 24">
            <a:extLst>
              <a:ext uri="{FF2B5EF4-FFF2-40B4-BE49-F238E27FC236}">
                <a16:creationId xmlns:a16="http://schemas.microsoft.com/office/drawing/2014/main" id="{17A41B96-EA28-AB0F-3388-FEEE653A6A77}"/>
              </a:ext>
            </a:extLst>
          </p:cNvPr>
          <p:cNvSpPr txBox="1"/>
          <p:nvPr/>
        </p:nvSpPr>
        <p:spPr>
          <a:xfrm>
            <a:off x="4459288" y="3535363"/>
            <a:ext cx="1228725" cy="1406525"/>
          </a:xfrm>
          <a:prstGeom prst="rect">
            <a:avLst/>
          </a:prstGeom>
          <a:ln w="57150"/>
        </p:spPr>
        <p:style>
          <a:lnRef idx="2">
            <a:schemeClr val="accent2"/>
          </a:lnRef>
          <a:fillRef idx="1">
            <a:schemeClr val="lt1"/>
          </a:fillRef>
          <a:effectRef idx="0">
            <a:schemeClr val="accent2"/>
          </a:effectRef>
          <a:fontRef idx="minor">
            <a:schemeClr val="dk1"/>
          </a:fontRef>
        </p:style>
        <p:txBody>
          <a:bodyPr>
            <a:spAutoFit/>
          </a:bodyPr>
          <a:lstStyle/>
          <a:p>
            <a:pPr eaLnBrk="1" fontAlgn="auto" hangingPunct="1">
              <a:spcBef>
                <a:spcPts val="0"/>
              </a:spcBef>
              <a:spcAft>
                <a:spcPts val="0"/>
              </a:spcAft>
              <a:defRPr/>
            </a:pPr>
            <a:r>
              <a:rPr lang="en-US" sz="1400" dirty="0">
                <a:solidFill>
                  <a:srgbClr val="FF0000"/>
                </a:solidFill>
                <a:hlinkClick r:id="rId2"/>
              </a:rPr>
              <a:t>Julian the Apostate attempt to rebuild the Jewish Temple in 363</a:t>
            </a:r>
            <a:endParaRPr lang="en-US" sz="1400" dirty="0">
              <a:solidFill>
                <a:srgbClr val="FF0000"/>
              </a:solidFill>
            </a:endParaRPr>
          </a:p>
        </p:txBody>
      </p:sp>
      <p:cxnSp>
        <p:nvCxnSpPr>
          <p:cNvPr id="28" name="Straight Arrow Connector 27">
            <a:extLst>
              <a:ext uri="{FF2B5EF4-FFF2-40B4-BE49-F238E27FC236}">
                <a16:creationId xmlns:a16="http://schemas.microsoft.com/office/drawing/2014/main" id="{3E4FAEF7-3BE4-1283-9471-29663891A2D5}"/>
              </a:ext>
            </a:extLst>
          </p:cNvPr>
          <p:cNvCxnSpPr>
            <a:cxnSpLocks/>
          </p:cNvCxnSpPr>
          <p:nvPr/>
        </p:nvCxnSpPr>
        <p:spPr>
          <a:xfrm flipH="1" flipV="1">
            <a:off x="4237038" y="896938"/>
            <a:ext cx="209550" cy="260985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43" name="Straight Arrow Connector 42">
            <a:extLst>
              <a:ext uri="{FF2B5EF4-FFF2-40B4-BE49-F238E27FC236}">
                <a16:creationId xmlns:a16="http://schemas.microsoft.com/office/drawing/2014/main" id="{A44B96B3-FDE9-5E68-80AF-06414490881E}"/>
              </a:ext>
            </a:extLst>
          </p:cNvPr>
          <p:cNvCxnSpPr>
            <a:cxnSpLocks/>
          </p:cNvCxnSpPr>
          <p:nvPr/>
        </p:nvCxnSpPr>
        <p:spPr>
          <a:xfrm>
            <a:off x="5680075" y="4932363"/>
            <a:ext cx="1006475" cy="477837"/>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8250" name="TextBox 43">
            <a:extLst>
              <a:ext uri="{FF2B5EF4-FFF2-40B4-BE49-F238E27FC236}">
                <a16:creationId xmlns:a16="http://schemas.microsoft.com/office/drawing/2014/main" id="{3396D8A6-EE88-9A20-DB8E-00E50BF66A63}"/>
              </a:ext>
            </a:extLst>
          </p:cNvPr>
          <p:cNvSpPr txBox="1">
            <a:spLocks noChangeArrowheads="1"/>
          </p:cNvSpPr>
          <p:nvPr/>
        </p:nvSpPr>
        <p:spPr bwMode="auto">
          <a:xfrm>
            <a:off x="5881688" y="4765675"/>
            <a:ext cx="3698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b="1"/>
              <a:t>?</a:t>
            </a:r>
          </a:p>
        </p:txBody>
      </p:sp>
      <p:sp>
        <p:nvSpPr>
          <p:cNvPr id="36" name="Rectangle 35">
            <a:extLst>
              <a:ext uri="{FF2B5EF4-FFF2-40B4-BE49-F238E27FC236}">
                <a16:creationId xmlns:a16="http://schemas.microsoft.com/office/drawing/2014/main" id="{8C6BF09E-8AFA-8698-1DEE-C111E870B31F}"/>
              </a:ext>
            </a:extLst>
          </p:cNvPr>
          <p:cNvSpPr/>
          <p:nvPr/>
        </p:nvSpPr>
        <p:spPr>
          <a:xfrm>
            <a:off x="1677798" y="5478011"/>
            <a:ext cx="2086482" cy="126673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dirty="0"/>
              <a:t>175 years, between the time of 2</a:t>
            </a:r>
            <a:r>
              <a:rPr lang="en-US" sz="1600" baseline="30000" dirty="0"/>
              <a:t>nd</a:t>
            </a:r>
            <a:r>
              <a:rPr lang="en-US" sz="1600" dirty="0"/>
              <a:t> Temple was  destroyed and the time Jesus.</a:t>
            </a:r>
          </a:p>
        </p:txBody>
      </p:sp>
      <p:cxnSp>
        <p:nvCxnSpPr>
          <p:cNvPr id="8" name="Straight Arrow Connector 7">
            <a:extLst>
              <a:ext uri="{FF2B5EF4-FFF2-40B4-BE49-F238E27FC236}">
                <a16:creationId xmlns:a16="http://schemas.microsoft.com/office/drawing/2014/main" id="{19129A0A-ADEF-21FB-0782-4DF8D81CFFBE}"/>
              </a:ext>
            </a:extLst>
          </p:cNvPr>
          <p:cNvCxnSpPr>
            <a:cxnSpLocks/>
          </p:cNvCxnSpPr>
          <p:nvPr/>
        </p:nvCxnSpPr>
        <p:spPr>
          <a:xfrm flipH="1">
            <a:off x="1157821" y="4867105"/>
            <a:ext cx="543560" cy="142558"/>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5" name="Straight Arrow Connector 14">
            <a:extLst>
              <a:ext uri="{FF2B5EF4-FFF2-40B4-BE49-F238E27FC236}">
                <a16:creationId xmlns:a16="http://schemas.microsoft.com/office/drawing/2014/main" id="{C2DF58BD-A4C1-F731-D334-A75F8C0744F1}"/>
              </a:ext>
            </a:extLst>
          </p:cNvPr>
          <p:cNvCxnSpPr>
            <a:cxnSpLocks/>
          </p:cNvCxnSpPr>
          <p:nvPr/>
        </p:nvCxnSpPr>
        <p:spPr>
          <a:xfrm flipV="1">
            <a:off x="2133181" y="4504888"/>
            <a:ext cx="618408" cy="245377"/>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4" name="TextBox 41">
            <a:extLst>
              <a:ext uri="{FF2B5EF4-FFF2-40B4-BE49-F238E27FC236}">
                <a16:creationId xmlns:a16="http://schemas.microsoft.com/office/drawing/2014/main" id="{1AEF10C4-5FD4-DFDE-F6EE-1340B2622BDD}"/>
              </a:ext>
            </a:extLst>
          </p:cNvPr>
          <p:cNvSpPr txBox="1">
            <a:spLocks noChangeArrowheads="1"/>
          </p:cNvSpPr>
          <p:nvPr/>
        </p:nvSpPr>
        <p:spPr bwMode="auto">
          <a:xfrm>
            <a:off x="1738211" y="4507695"/>
            <a:ext cx="3683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200" b="1"/>
              <a:t>?</a:t>
            </a:r>
          </a:p>
        </p:txBody>
      </p:sp>
      <p:sp>
        <p:nvSpPr>
          <p:cNvPr id="29" name="TextBox 28">
            <a:extLst>
              <a:ext uri="{FF2B5EF4-FFF2-40B4-BE49-F238E27FC236}">
                <a16:creationId xmlns:a16="http://schemas.microsoft.com/office/drawing/2014/main" id="{DEF69843-BF44-1E5F-F186-9902F32AC26A}"/>
              </a:ext>
            </a:extLst>
          </p:cNvPr>
          <p:cNvSpPr txBox="1"/>
          <p:nvPr/>
        </p:nvSpPr>
        <p:spPr>
          <a:xfrm rot="20607915">
            <a:off x="1209682" y="4056401"/>
            <a:ext cx="1388561" cy="553998"/>
          </a:xfrm>
          <a:prstGeom prst="rect">
            <a:avLst/>
          </a:prstGeom>
          <a:noFill/>
        </p:spPr>
        <p:txBody>
          <a:bodyPr wrap="square">
            <a:spAutoFit/>
          </a:bodyPr>
          <a:lstStyle/>
          <a:p>
            <a:r>
              <a:rPr lang="en-US" altLang="en-US" sz="1000" dirty="0">
                <a:solidFill>
                  <a:srgbClr val="FF0000"/>
                </a:solidFill>
              </a:rPr>
              <a:t>2</a:t>
            </a:r>
            <a:r>
              <a:rPr lang="en-US" altLang="en-US" sz="1000" baseline="30000" dirty="0">
                <a:solidFill>
                  <a:srgbClr val="FF0000"/>
                </a:solidFill>
              </a:rPr>
              <a:t>nd</a:t>
            </a:r>
            <a:r>
              <a:rPr lang="en-US" altLang="en-US" sz="1000" dirty="0">
                <a:solidFill>
                  <a:srgbClr val="FF0000"/>
                </a:solidFill>
              </a:rPr>
              <a:t> Temple was already destroyed before Jesus’ time???</a:t>
            </a:r>
            <a:endParaRPr lang="en-US" sz="1100" dirty="0"/>
          </a:p>
        </p:txBody>
      </p:sp>
      <p:sp>
        <p:nvSpPr>
          <p:cNvPr id="32" name="TextBox 31">
            <a:extLst>
              <a:ext uri="{FF2B5EF4-FFF2-40B4-BE49-F238E27FC236}">
                <a16:creationId xmlns:a16="http://schemas.microsoft.com/office/drawing/2014/main" id="{5AFD2AA4-ED86-3FCA-CA5A-8AB56C55882F}"/>
              </a:ext>
            </a:extLst>
          </p:cNvPr>
          <p:cNvSpPr txBox="1"/>
          <p:nvPr/>
        </p:nvSpPr>
        <p:spPr>
          <a:xfrm>
            <a:off x="1619250" y="150614"/>
            <a:ext cx="2007870" cy="276999"/>
          </a:xfrm>
          <a:prstGeom prst="rect">
            <a:avLst/>
          </a:prstGeom>
          <a:noFill/>
        </p:spPr>
        <p:txBody>
          <a:bodyPr wrap="square">
            <a:spAutoFit/>
          </a:bodyPr>
          <a:lstStyle/>
          <a:p>
            <a:r>
              <a:rPr lang="en-US" sz="1200" b="1" dirty="0"/>
              <a:t>Paganism BC &amp; AD timeline</a:t>
            </a:r>
          </a:p>
        </p:txBody>
      </p:sp>
      <p:cxnSp>
        <p:nvCxnSpPr>
          <p:cNvPr id="33" name="Straight Arrow Connector 32">
            <a:extLst>
              <a:ext uri="{FF2B5EF4-FFF2-40B4-BE49-F238E27FC236}">
                <a16:creationId xmlns:a16="http://schemas.microsoft.com/office/drawing/2014/main" id="{5420FD1F-4549-4ABB-EB2E-F5927E46093F}"/>
              </a:ext>
            </a:extLst>
          </p:cNvPr>
          <p:cNvCxnSpPr>
            <a:cxnSpLocks/>
          </p:cNvCxnSpPr>
          <p:nvPr/>
        </p:nvCxnSpPr>
        <p:spPr>
          <a:xfrm>
            <a:off x="2603183" y="386080"/>
            <a:ext cx="0" cy="26701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8" name="Table 37">
            <a:extLst>
              <a:ext uri="{FF2B5EF4-FFF2-40B4-BE49-F238E27FC236}">
                <a16:creationId xmlns:a16="http://schemas.microsoft.com/office/drawing/2014/main" id="{827B35FC-6FF3-2B02-B033-B23A7AE535B5}"/>
              </a:ext>
            </a:extLst>
          </p:cNvPr>
          <p:cNvGraphicFramePr>
            <a:graphicFrameLocks noGrp="1"/>
          </p:cNvGraphicFramePr>
          <p:nvPr>
            <p:extLst>
              <p:ext uri="{D42A27DB-BD31-4B8C-83A1-F6EECF244321}">
                <p14:modId xmlns:p14="http://schemas.microsoft.com/office/powerpoint/2010/main" val="1953623295"/>
              </p:ext>
            </p:extLst>
          </p:nvPr>
        </p:nvGraphicFramePr>
        <p:xfrm>
          <a:off x="377506" y="622562"/>
          <a:ext cx="664128" cy="274128"/>
        </p:xfrm>
        <a:graphic>
          <a:graphicData uri="http://schemas.openxmlformats.org/drawingml/2006/table">
            <a:tbl>
              <a:tblPr firstRow="1" bandRow="1">
                <a:tableStyleId>{5C22544A-7EE6-4342-B048-85BDC9FD1C3A}</a:tableStyleId>
              </a:tblPr>
              <a:tblGrid>
                <a:gridCol w="664128">
                  <a:extLst>
                    <a:ext uri="{9D8B030D-6E8A-4147-A177-3AD203B41FA5}">
                      <a16:colId xmlns:a16="http://schemas.microsoft.com/office/drawing/2014/main" val="20000"/>
                    </a:ext>
                  </a:extLst>
                </a:gridCol>
              </a:tblGrid>
              <a:tr h="0">
                <a:tc>
                  <a:txBody>
                    <a:bodyPr/>
                    <a:lstStyle/>
                    <a:p>
                      <a:pPr algn="l"/>
                      <a:endParaRPr lang="en-US" sz="1200" dirty="0"/>
                    </a:p>
                  </a:txBody>
                  <a:tcPr marL="91491" marR="91491" marT="45624" marB="45624">
                    <a:solidFill>
                      <a:schemeClr val="bg2">
                        <a:lumMod val="75000"/>
                      </a:schemeClr>
                    </a:solidFill>
                  </a:tcPr>
                </a:tc>
                <a:extLst>
                  <a:ext uri="{0D108BD9-81ED-4DB2-BD59-A6C34878D82A}">
                    <a16:rowId xmlns:a16="http://schemas.microsoft.com/office/drawing/2014/main" val="10000"/>
                  </a:ext>
                </a:extLst>
              </a:tr>
            </a:tbl>
          </a:graphicData>
        </a:graphic>
      </p:graphicFrame>
      <p:sp>
        <p:nvSpPr>
          <p:cNvPr id="19" name="Rectangle 18">
            <a:extLst>
              <a:ext uri="{FF2B5EF4-FFF2-40B4-BE49-F238E27FC236}">
                <a16:creationId xmlns:a16="http://schemas.microsoft.com/office/drawing/2014/main" id="{92059930-FCBA-7301-8E74-A9D52A5EBF0B}"/>
              </a:ext>
            </a:extLst>
          </p:cNvPr>
          <p:cNvSpPr/>
          <p:nvPr/>
        </p:nvSpPr>
        <p:spPr>
          <a:xfrm>
            <a:off x="1760989" y="2899373"/>
            <a:ext cx="1660525" cy="804862"/>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eaLnBrk="1" fontAlgn="auto" hangingPunct="1">
              <a:spcBef>
                <a:spcPts val="0"/>
              </a:spcBef>
              <a:spcAft>
                <a:spcPts val="0"/>
              </a:spcAft>
              <a:defRPr/>
            </a:pPr>
            <a:r>
              <a:rPr lang="en-US" sz="1200" dirty="0"/>
              <a:t>Pagan Zero A.D. Time</a:t>
            </a:r>
          </a:p>
          <a:p>
            <a:pPr algn="ctr" eaLnBrk="1" fontAlgn="auto" hangingPunct="1">
              <a:spcBef>
                <a:spcPts val="0"/>
              </a:spcBef>
              <a:spcAft>
                <a:spcPts val="0"/>
              </a:spcAft>
              <a:defRPr/>
            </a:pPr>
            <a:endParaRPr lang="en-US" sz="1000" dirty="0"/>
          </a:p>
          <a:p>
            <a:pPr algn="ctr" eaLnBrk="1" fontAlgn="auto" hangingPunct="1">
              <a:spcBef>
                <a:spcPts val="0"/>
              </a:spcBef>
              <a:spcAft>
                <a:spcPts val="0"/>
              </a:spcAft>
              <a:defRPr/>
            </a:pPr>
            <a:r>
              <a:rPr lang="en-US" dirty="0"/>
              <a:t>(4345)</a:t>
            </a:r>
            <a:endParaRPr lang="en-US" sz="1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5672</TotalTime>
  <Words>1379</Words>
  <Application>Microsoft Office PowerPoint</Application>
  <PresentationFormat>Widescreen</PresentationFormat>
  <Paragraphs>247</Paragraphs>
  <Slides>7</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vt:lpstr>
      <vt:lpstr>Bauhaus 93</vt:lpstr>
      <vt:lpstr>Calibri</vt:lpstr>
      <vt:lpstr>Calibri Light</vt:lpstr>
      <vt:lpstr>Helvetica Neue</vt:lpstr>
      <vt:lpstr>Roboto</vt:lpstr>
      <vt:lpstr>Rubik</vt:lpstr>
      <vt:lpstr>Segoe UI</vt:lpstr>
      <vt:lpstr>system-ui</vt:lpstr>
      <vt:lpstr>Verdana</vt:lpstr>
      <vt:lpstr>Office Theme</vt:lpstr>
      <vt:lpstr>Earth’s Timeline Draft</vt:lpstr>
      <vt:lpstr>Earth’s Timeline Draft</vt:lpstr>
      <vt:lpstr>Earth’s Timeline Draft</vt:lpstr>
      <vt:lpstr>Earth’s Timeline Draft</vt:lpstr>
      <vt:lpstr>Earth’s Timeline Draft</vt:lpstr>
      <vt:lpstr>Earth’s Timeline Draft</vt:lpstr>
      <vt:lpstr>Earth’s Timeline Draft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Earth’s Timeline</dc:title>
  <dc:creator>Philip Pouliot</dc:creator>
  <cp:lastModifiedBy>Philip Pouliot</cp:lastModifiedBy>
  <cp:revision>170</cp:revision>
  <dcterms:created xsi:type="dcterms:W3CDTF">2022-01-13T15:18:52Z</dcterms:created>
  <dcterms:modified xsi:type="dcterms:W3CDTF">2023-03-11T02:14:10Z</dcterms:modified>
</cp:coreProperties>
</file>